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Override PartName="/ppt/media/image4.jpeg" ContentType="image/jpeg"/>
  <Override PartName="/ppt/notesSlides/notesSlide1.xml" ContentType="application/vnd.openxmlformats-officedocument.presentationml.notesSlide+xml"/>
  <Override PartName="/ppt/media/image5.jpeg" ContentType="image/jpeg"/>
  <Override PartName="/ppt/media/image6.jpeg" ContentType="image/jpeg"/>
  <Override PartName="/ppt/media/image7.jpe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8.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notesSlides/notesSlide9.xml" ContentType="application/vnd.openxmlformats-officedocument.presentationml.notesSlid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Lst>
  <p:sldSz cx="9144000" cy="6858000"/>
  <p:notesSz cx="6858000" cy="9144000"/>
  <p:defaultTextStyle>
    <a:lvl1pPr>
      <a:defRPr>
        <a:solidFill>
          <a:srgbClr val="FFFFFF"/>
        </a:solidFill>
        <a:latin typeface="Calisto MT"/>
        <a:ea typeface="Calisto MT"/>
        <a:cs typeface="Calisto MT"/>
        <a:sym typeface="Calisto MT"/>
      </a:defRPr>
    </a:lvl1pPr>
    <a:lvl2pPr indent="457200">
      <a:defRPr>
        <a:solidFill>
          <a:srgbClr val="FFFFFF"/>
        </a:solidFill>
        <a:latin typeface="Calisto MT"/>
        <a:ea typeface="Calisto MT"/>
        <a:cs typeface="Calisto MT"/>
        <a:sym typeface="Calisto MT"/>
      </a:defRPr>
    </a:lvl2pPr>
    <a:lvl3pPr indent="914400">
      <a:defRPr>
        <a:solidFill>
          <a:srgbClr val="FFFFFF"/>
        </a:solidFill>
        <a:latin typeface="Calisto MT"/>
        <a:ea typeface="Calisto MT"/>
        <a:cs typeface="Calisto MT"/>
        <a:sym typeface="Calisto MT"/>
      </a:defRPr>
    </a:lvl3pPr>
    <a:lvl4pPr indent="1371600">
      <a:defRPr>
        <a:solidFill>
          <a:srgbClr val="FFFFFF"/>
        </a:solidFill>
        <a:latin typeface="Calisto MT"/>
        <a:ea typeface="Calisto MT"/>
        <a:cs typeface="Calisto MT"/>
        <a:sym typeface="Calisto MT"/>
      </a:defRPr>
    </a:lvl4pPr>
    <a:lvl5pPr indent="1828800">
      <a:defRPr>
        <a:solidFill>
          <a:srgbClr val="FFFFFF"/>
        </a:solidFill>
        <a:latin typeface="Calisto MT"/>
        <a:ea typeface="Calisto MT"/>
        <a:cs typeface="Calisto MT"/>
        <a:sym typeface="Calisto MT"/>
      </a:defRPr>
    </a:lvl5pPr>
    <a:lvl6pPr indent="2286000">
      <a:defRPr>
        <a:solidFill>
          <a:srgbClr val="FFFFFF"/>
        </a:solidFill>
        <a:latin typeface="Calisto MT"/>
        <a:ea typeface="Calisto MT"/>
        <a:cs typeface="Calisto MT"/>
        <a:sym typeface="Calisto MT"/>
      </a:defRPr>
    </a:lvl6pPr>
    <a:lvl7pPr indent="2743200">
      <a:defRPr>
        <a:solidFill>
          <a:srgbClr val="FFFFFF"/>
        </a:solidFill>
        <a:latin typeface="Calisto MT"/>
        <a:ea typeface="Calisto MT"/>
        <a:cs typeface="Calisto MT"/>
        <a:sym typeface="Calisto MT"/>
      </a:defRPr>
    </a:lvl7pPr>
    <a:lvl8pPr indent="3200400">
      <a:defRPr>
        <a:solidFill>
          <a:srgbClr val="FFFFFF"/>
        </a:solidFill>
        <a:latin typeface="Calisto MT"/>
        <a:ea typeface="Calisto MT"/>
        <a:cs typeface="Calisto MT"/>
        <a:sym typeface="Calisto MT"/>
      </a:defRPr>
    </a:lvl8pPr>
    <a:lvl9pPr indent="3657600">
      <a:defRPr>
        <a:solidFill>
          <a:srgbClr val="FFFFFF"/>
        </a:solidFill>
        <a:latin typeface="Calisto MT"/>
        <a:ea typeface="Calisto MT"/>
        <a:cs typeface="Calisto MT"/>
        <a:sym typeface="Calisto M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n">
        <a:font>
          <a:latin typeface="Calisto MT"/>
          <a:ea typeface="Calisto MT"/>
          <a:cs typeface="Calisto MT"/>
        </a:font>
        <a:srgbClr val="FFFFFF"/>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CED0D1"/>
          </a:solidFill>
        </a:fill>
      </a:tcStyle>
    </a:wholeTbl>
    <a:band2H>
      <a:tcTxStyle b="def" i="def"/>
      <a:tcStyle>
        <a:tcBdr/>
        <a:fill>
          <a:solidFill>
            <a:srgbClr val="E8E9E9"/>
          </a:solidFill>
        </a:fill>
      </a:tcStyle>
    </a:band2H>
    <a:firstCol>
      <a:tcTxStyle b="on" i="on">
        <a:font>
          <a:latin typeface="Calisto MT"/>
          <a:ea typeface="Calisto MT"/>
          <a:cs typeface="Calisto MT"/>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4B5A60"/>
          </a:solidFill>
        </a:fill>
      </a:tcStyle>
    </a:firstCol>
    <a:lastRow>
      <a:tcTxStyle b="on" i="on">
        <a:font>
          <a:latin typeface="Calisto MT"/>
          <a:ea typeface="Calisto MT"/>
          <a:cs typeface="Calisto MT"/>
        </a:font>
        <a:srgbClr val="000000"/>
      </a:tcTxStyle>
      <a:tcStyle>
        <a:tcBdr>
          <a:left>
            <a:ln w="12700" cap="flat">
              <a:solidFill>
                <a:srgbClr val="000000"/>
              </a:solidFill>
              <a:prstDash val="solid"/>
              <a:bevel/>
            </a:ln>
          </a:left>
          <a:right>
            <a:ln w="12700" cap="flat">
              <a:solidFill>
                <a:srgbClr val="000000"/>
              </a:solidFill>
              <a:prstDash val="solid"/>
              <a:bevel/>
            </a:ln>
          </a:right>
          <a:top>
            <a:ln w="381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4B5A60"/>
          </a:solidFill>
        </a:fill>
      </a:tcStyle>
    </a:lastRow>
    <a:firstRow>
      <a:tcTxStyle b="on" i="on">
        <a:font>
          <a:latin typeface="Calisto MT"/>
          <a:ea typeface="Calisto MT"/>
          <a:cs typeface="Calisto MT"/>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381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4B5A60"/>
          </a:solidFill>
        </a:fill>
      </a:tcStyle>
    </a:firstRow>
  </a:tblStyle>
  <a:tblStyle styleId="{C7B018BB-80A7-4F77-B60F-C8B233D01FF8}" styleName="">
    <a:tblBg/>
    <a:wholeTbl>
      <a:tcTxStyle b="on" i="on">
        <a:font>
          <a:latin typeface="Calisto MT"/>
          <a:ea typeface="Calisto MT"/>
          <a:cs typeface="Calisto MT"/>
        </a:font>
        <a:srgbClr val="FFFFFF"/>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CFCECC"/>
          </a:solidFill>
        </a:fill>
      </a:tcStyle>
    </a:wholeTbl>
    <a:band2H>
      <a:tcTxStyle b="def" i="def"/>
      <a:tcStyle>
        <a:tcBdr/>
        <a:fill>
          <a:solidFill>
            <a:srgbClr val="E8E8E7"/>
          </a:solidFill>
        </a:fill>
      </a:tcStyle>
    </a:band2H>
    <a:firstCol>
      <a:tcTxStyle b="on" i="on">
        <a:font>
          <a:latin typeface="Calisto MT"/>
          <a:ea typeface="Calisto MT"/>
          <a:cs typeface="Calisto MT"/>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504539"/>
          </a:solidFill>
        </a:fill>
      </a:tcStyle>
    </a:firstCol>
    <a:lastRow>
      <a:tcTxStyle b="on" i="on">
        <a:font>
          <a:latin typeface="Calisto MT"/>
          <a:ea typeface="Calisto MT"/>
          <a:cs typeface="Calisto MT"/>
        </a:font>
        <a:srgbClr val="000000"/>
      </a:tcTxStyle>
      <a:tcStyle>
        <a:tcBdr>
          <a:left>
            <a:ln w="12700" cap="flat">
              <a:solidFill>
                <a:srgbClr val="000000"/>
              </a:solidFill>
              <a:prstDash val="solid"/>
              <a:bevel/>
            </a:ln>
          </a:left>
          <a:right>
            <a:ln w="12700" cap="flat">
              <a:solidFill>
                <a:srgbClr val="000000"/>
              </a:solidFill>
              <a:prstDash val="solid"/>
              <a:bevel/>
            </a:ln>
          </a:right>
          <a:top>
            <a:ln w="381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504539"/>
          </a:solidFill>
        </a:fill>
      </a:tcStyle>
    </a:lastRow>
    <a:firstRow>
      <a:tcTxStyle b="on" i="on">
        <a:font>
          <a:latin typeface="Calisto MT"/>
          <a:ea typeface="Calisto MT"/>
          <a:cs typeface="Calisto MT"/>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381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504539"/>
          </a:solidFill>
        </a:fill>
      </a:tcStyle>
    </a:firstRow>
  </a:tblStyle>
  <a:tblStyle styleId="{EEE7283C-3CF3-47DC-8721-378D4A62B228}" styleName="">
    <a:tblBg/>
    <a:wholeTbl>
      <a:tcTxStyle b="on" i="on">
        <a:font>
          <a:latin typeface="Calisto MT"/>
          <a:ea typeface="Calisto MT"/>
          <a:cs typeface="Calisto MT"/>
        </a:font>
        <a:srgbClr val="FFFFFF"/>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E6F0E2"/>
          </a:solidFill>
        </a:fill>
      </a:tcStyle>
    </a:wholeTbl>
    <a:band2H>
      <a:tcTxStyle b="def" i="def"/>
      <a:tcStyle>
        <a:tcBdr/>
        <a:fill>
          <a:solidFill>
            <a:srgbClr val="F3F7F1"/>
          </a:solidFill>
        </a:fill>
      </a:tcStyle>
    </a:band2H>
    <a:firstCol>
      <a:tcTxStyle b="on" i="on">
        <a:font>
          <a:latin typeface="Calisto MT"/>
          <a:ea typeface="Calisto MT"/>
          <a:cs typeface="Calisto MT"/>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BAD6AD"/>
          </a:solidFill>
        </a:fill>
      </a:tcStyle>
    </a:firstCol>
    <a:lastRow>
      <a:tcTxStyle b="on" i="on">
        <a:font>
          <a:latin typeface="Calisto MT"/>
          <a:ea typeface="Calisto MT"/>
          <a:cs typeface="Calisto MT"/>
        </a:font>
        <a:srgbClr val="000000"/>
      </a:tcTxStyle>
      <a:tcStyle>
        <a:tcBdr>
          <a:left>
            <a:ln w="12700" cap="flat">
              <a:solidFill>
                <a:srgbClr val="000000"/>
              </a:solidFill>
              <a:prstDash val="solid"/>
              <a:bevel/>
            </a:ln>
          </a:left>
          <a:right>
            <a:ln w="12700" cap="flat">
              <a:solidFill>
                <a:srgbClr val="000000"/>
              </a:solidFill>
              <a:prstDash val="solid"/>
              <a:bevel/>
            </a:ln>
          </a:right>
          <a:top>
            <a:ln w="381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BAD6AD"/>
          </a:solidFill>
        </a:fill>
      </a:tcStyle>
    </a:lastRow>
    <a:firstRow>
      <a:tcTxStyle b="on" i="on">
        <a:font>
          <a:latin typeface="Calisto MT"/>
          <a:ea typeface="Calisto MT"/>
          <a:cs typeface="Calisto MT"/>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381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BAD6AD"/>
          </a:solidFill>
        </a:fill>
      </a:tcStyle>
    </a:firstRow>
  </a:tblStyle>
  <a:tblStyle styleId="{CF821DB8-F4EB-4A41-A1BA-3FCAFE7338EE}" styleName="">
    <a:tblBg/>
    <a:wholeTbl>
      <a:tcTxStyle b="on" i="on">
        <a:font>
          <a:latin typeface="Calisto MT"/>
          <a:ea typeface="Calisto MT"/>
          <a:cs typeface="Calisto M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000000"/>
          </a:solidFill>
        </a:fill>
      </a:tcStyle>
    </a:band2H>
    <a:firstCol>
      <a:tcTxStyle b="on" i="on">
        <a:font>
          <a:latin typeface="Calisto MT"/>
          <a:ea typeface="Calisto MT"/>
          <a:cs typeface="Calisto M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B5A60"/>
          </a:solidFill>
        </a:fill>
      </a:tcStyle>
    </a:firstCol>
    <a:lastRow>
      <a:tcTxStyle b="on" i="on">
        <a:font>
          <a:latin typeface="Calisto MT"/>
          <a:ea typeface="Calisto MT"/>
          <a:cs typeface="Calisto MT"/>
        </a:font>
        <a:srgbClr val="FFFFFF"/>
      </a:tcTxStyle>
      <a:tcStyle>
        <a:tcBdr>
          <a:left>
            <a:ln w="12700" cap="flat">
              <a:noFill/>
              <a:miter lim="400000"/>
            </a:ln>
          </a:left>
          <a:right>
            <a:ln w="12700" cap="flat">
              <a:noFill/>
              <a:miter lim="400000"/>
            </a:ln>
          </a:right>
          <a:top>
            <a:ln w="50800" cap="flat">
              <a:solidFill>
                <a:srgbClr val="FFFFFF"/>
              </a:solidFill>
              <a:prstDash val="solid"/>
              <a:bevel/>
            </a:ln>
          </a:top>
          <a:bottom>
            <a:ln w="25400" cap="flat">
              <a:solidFill>
                <a:srgbClr val="FFFFFF"/>
              </a:solidFill>
              <a:prstDash val="solid"/>
              <a:bevel/>
            </a:ln>
          </a:bottom>
          <a:insideH>
            <a:ln w="12700" cap="flat">
              <a:noFill/>
              <a:miter lim="400000"/>
            </a:ln>
          </a:insideH>
          <a:insideV>
            <a:ln w="12700" cap="flat">
              <a:noFill/>
              <a:miter lim="400000"/>
            </a:ln>
          </a:insideV>
        </a:tcBdr>
        <a:fill>
          <a:solidFill/>
        </a:fill>
      </a:tcStyle>
    </a:lastRow>
    <a:firstRow>
      <a:tcTxStyle b="on" i="on">
        <a:font>
          <a:latin typeface="Calisto MT"/>
          <a:ea typeface="Calisto MT"/>
          <a:cs typeface="Calisto MT"/>
        </a:font>
        <a:srgbClr val="000000"/>
      </a:tcTxStyle>
      <a:tcStyle>
        <a:tcBdr>
          <a:left>
            <a:ln w="12700" cap="flat">
              <a:noFill/>
              <a:miter lim="400000"/>
            </a:ln>
          </a:left>
          <a:right>
            <a:ln w="12700" cap="flat">
              <a:noFill/>
              <a:miter lim="400000"/>
            </a:ln>
          </a:right>
          <a:top>
            <a:ln w="25400" cap="flat">
              <a:solidFill>
                <a:srgbClr val="FFFFFF"/>
              </a:solidFill>
              <a:prstDash val="solid"/>
              <a:bevel/>
            </a:ln>
          </a:top>
          <a:bottom>
            <a:ln w="25400" cap="flat">
              <a:solidFill>
                <a:srgbClr val="FFFFFF"/>
              </a:solidFill>
              <a:prstDash val="solid"/>
              <a:bevel/>
            </a:ln>
          </a:bottom>
          <a:insideH>
            <a:ln w="12700" cap="flat">
              <a:noFill/>
              <a:miter lim="400000"/>
            </a:ln>
          </a:insideH>
          <a:insideV>
            <a:ln w="12700" cap="flat">
              <a:noFill/>
              <a:miter lim="400000"/>
            </a:ln>
          </a:insideV>
        </a:tcBdr>
        <a:fill>
          <a:solidFill>
            <a:srgbClr val="4B5A60"/>
          </a:solidFill>
        </a:fill>
      </a:tcStyle>
    </a:firstRow>
  </a:tblStyle>
  <a:tblStyle styleId="{33BA23B1-9221-436E-865A-0063620EA4FD}" styleName="">
    <a:tblBg/>
    <a:wholeTbl>
      <a:tcTxStyle b="on" i="on">
        <a:font>
          <a:latin typeface="Calisto MT"/>
          <a:ea typeface="Calisto MT"/>
          <a:cs typeface="Calisto MT"/>
        </a:font>
        <a:srgbClr val="FFFFFF"/>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FFFFFF"/>
          </a:solidFill>
        </a:fill>
      </a:tcStyle>
    </a:wholeTbl>
    <a:band2H>
      <a:tcTxStyle b="def" i="def"/>
      <a:tcStyle>
        <a:tcBdr/>
        <a:fill>
          <a:solidFill>
            <a:srgbClr val="FFFFFF"/>
          </a:solidFill>
        </a:fill>
      </a:tcStyle>
    </a:band2H>
    <a:firstCol>
      <a:tcTxStyle b="on" i="on">
        <a:font>
          <a:latin typeface="Calisto MT"/>
          <a:ea typeface="Calisto MT"/>
          <a:cs typeface="Calisto MT"/>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FFFFFF"/>
          </a:solidFill>
        </a:fill>
      </a:tcStyle>
    </a:firstCol>
    <a:lastRow>
      <a:tcTxStyle b="on" i="on">
        <a:font>
          <a:latin typeface="Calisto MT"/>
          <a:ea typeface="Calisto MT"/>
          <a:cs typeface="Calisto MT"/>
        </a:font>
        <a:srgbClr val="000000"/>
      </a:tcTxStyle>
      <a:tcStyle>
        <a:tcBdr>
          <a:left>
            <a:ln w="12700" cap="flat">
              <a:solidFill>
                <a:srgbClr val="000000"/>
              </a:solidFill>
              <a:prstDash val="solid"/>
              <a:bevel/>
            </a:ln>
          </a:left>
          <a:right>
            <a:ln w="12700" cap="flat">
              <a:solidFill>
                <a:srgbClr val="000000"/>
              </a:solidFill>
              <a:prstDash val="solid"/>
              <a:bevel/>
            </a:ln>
          </a:right>
          <a:top>
            <a:ln w="381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FFFFFF"/>
          </a:solidFill>
        </a:fill>
      </a:tcStyle>
    </a:lastRow>
    <a:firstRow>
      <a:tcTxStyle b="on" i="on">
        <a:font>
          <a:latin typeface="Calisto MT"/>
          <a:ea typeface="Calisto MT"/>
          <a:cs typeface="Calisto MT"/>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381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FFFFFF"/>
          </a:solidFill>
        </a:fill>
      </a:tcStyle>
    </a:firstRow>
  </a:tblStyle>
  <a:tblStyle styleId="{2708684C-4D16-4618-839F-0558EEFCDFE6}" styleName="">
    <a:tblBg/>
    <a:wholeTbl>
      <a:tcTxStyle b="on" i="on">
        <a:font>
          <a:latin typeface="Calisto MT"/>
          <a:ea typeface="Calisto MT"/>
          <a:cs typeface="Calisto MT"/>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b="def" i="def"/>
      <a:tcStyle>
        <a:tcBdr/>
        <a:fill>
          <a:solidFill>
            <a:srgbClr val="FFFFFF"/>
          </a:solidFill>
        </a:fill>
      </a:tcStyle>
    </a:band2H>
    <a:firstCol>
      <a:tcTxStyle b="on" i="on">
        <a:font>
          <a:latin typeface="Calisto MT"/>
          <a:ea typeface="Calisto MT"/>
          <a:cs typeface="Calisto MT"/>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Calisto MT"/>
          <a:ea typeface="Calisto MT"/>
          <a:cs typeface="Calisto MT"/>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Calisto MT"/>
          <a:ea typeface="Calisto MT"/>
          <a:cs typeface="Calisto MT"/>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lvl="0">
              <a:defRPr b="1" i="0" strike="noStrike" sz="1460" u="none">
                <a:solidFill>
                  <a:srgbClr val="000000"/>
                </a:solidFill>
                <a:effectLst/>
                <a:latin typeface="Arial"/>
              </a:defRPr>
            </a:pPr>
            <a:r>
              <a:rPr b="1" i="0" strike="noStrike" sz="1460" u="none">
                <a:solidFill>
                  <a:srgbClr val="000000"/>
                </a:solidFill>
                <a:effectLst/>
                <a:latin typeface="Arial"/>
              </a:rPr>
              <a:t>Chart Title</a:t>
            </a:r>
          </a:p>
        </c:rich>
      </c:tx>
      <c:layout>
        <c:manualLayout>
          <c:xMode val="edge"/>
          <c:yMode val="edge"/>
          <c:x val="0.240851"/>
          <c:y val="0.005"/>
          <c:w val="0.408305"/>
          <c:h val="0.164086"/>
        </c:manualLayout>
      </c:layout>
      <c:overlay val="1"/>
      <c:spPr>
        <a:noFill/>
        <a:effectLst/>
      </c:spPr>
    </c:title>
    <c:autoTitleDeleted val="1"/>
    <c:plotArea>
      <c:layout>
        <c:manualLayout>
          <c:layoutTarget val="inner"/>
          <c:xMode val="edge"/>
          <c:yMode val="edge"/>
          <c:x val="0.00876626"/>
          <c:y val="0.164086"/>
          <c:w val="0.872474"/>
          <c:h val="0.690551"/>
        </c:manualLayout>
      </c:layout>
      <c:pieChart>
        <c:varyColors val="0"/>
        <c:ser>
          <c:idx val="0"/>
          <c:order val="0"/>
          <c:tx>
            <c:strRef>
              <c:f>Sheet1!$A$2</c:f>
              <c:strCache>
                <c:pt idx="0">
                  <c:v/>
                </c:pt>
              </c:strCache>
            </c:strRef>
          </c:tx>
          <c:spPr>
            <a:solidFill>
              <a:srgbClr val="4F81BD"/>
            </a:solidFill>
            <a:ln w="3175" cap="flat">
              <a:solidFill>
                <a:srgbClr val="000000"/>
              </a:solidFill>
              <a:prstDash val="solid"/>
              <a:bevel/>
            </a:ln>
            <a:effectLst/>
          </c:spPr>
          <c:explosion val="0"/>
          <c:dPt>
            <c:idx val="0"/>
            <c:explosion val="0"/>
            <c:spPr>
              <a:solidFill>
                <a:srgbClr val="4F81BD"/>
              </a:solidFill>
              <a:ln w="3175" cap="flat">
                <a:solidFill>
                  <a:srgbClr val="000000"/>
                </a:solidFill>
                <a:prstDash val="solid"/>
                <a:bevel/>
              </a:ln>
              <a:effectLst/>
            </c:spPr>
          </c:dPt>
          <c:dPt>
            <c:idx val="1"/>
            <c:explosion val="0"/>
            <c:spPr>
              <a:solidFill>
                <a:srgbClr val="C0504D"/>
              </a:solidFill>
              <a:ln w="3175" cap="flat">
                <a:solidFill>
                  <a:srgbClr val="000000"/>
                </a:solidFill>
                <a:prstDash val="solid"/>
                <a:bevel/>
              </a:ln>
              <a:effectLst/>
            </c:spPr>
          </c:dPt>
          <c:dLbls>
            <c:dLbl>
              <c:idx val="0"/>
              <c:numFmt formatCode="#,##0%" sourceLinked="0"/>
              <c:txPr>
                <a:bodyPr/>
                <a:lstStyle/>
                <a:p>
                  <a:pPr lvl="0">
                    <a:defRPr b="1" i="0" strike="noStrike" sz="1215" u="none">
                      <a:solidFill>
                        <a:srgbClr val="000000"/>
                      </a:solidFill>
                      <a:effectLst/>
                      <a:latin typeface="Arial"/>
                    </a:defRPr>
                  </a:pPr>
                  <a:r>
                    <a:rPr b="1" i="0" strike="noStrike" sz="1215" u="none">
                      <a:solidFill>
                        <a:srgbClr val="000000"/>
                      </a:solidFill>
                      <a:effectLst/>
                      <a:latin typeface="Arial"/>
                    </a:rPr>
                    <a:t/>
                  </a:r>
                </a:p>
              </c:txPr>
              <c:dLblPos val="ctr"/>
              <c:showLegendKey val="0"/>
              <c:showVal val="0"/>
              <c:showCatName val="0"/>
              <c:showSerName val="0"/>
              <c:showPercent val="0"/>
              <c:showBubbleSize val="0"/>
            </c:dLbl>
            <c:dLbl>
              <c:idx val="1"/>
              <c:numFmt formatCode="#,##0%" sourceLinked="0"/>
              <c:txPr>
                <a:bodyPr/>
                <a:lstStyle/>
                <a:p>
                  <a:pPr lvl="0">
                    <a:defRPr b="1" i="0" strike="noStrike" sz="1215" u="none">
                      <a:solidFill>
                        <a:srgbClr val="000000"/>
                      </a:solidFill>
                      <a:effectLst/>
                      <a:latin typeface="Arial"/>
                    </a:defRPr>
                  </a:pPr>
                  <a:r>
                    <a:rPr b="1" i="0" strike="noStrike" sz="1215" u="none">
                      <a:solidFill>
                        <a:srgbClr val="000000"/>
                      </a:solidFill>
                      <a:effectLst/>
                      <a:latin typeface="Arial"/>
                    </a:rPr>
                    <a:t/>
                  </a:r>
                </a:p>
              </c:txPr>
              <c:dLblPos val="ctr"/>
              <c:showLegendKey val="0"/>
              <c:showVal val="0"/>
              <c:showCatName val="0"/>
              <c:showSerName val="0"/>
              <c:showPercent val="0"/>
              <c:showBubbleSize val="0"/>
            </c:dLbl>
            <c:numFmt formatCode="#,##0%" sourceLinked="0"/>
            <c:txPr>
              <a:bodyPr/>
              <a:lstStyle/>
              <a:p>
                <a:pPr lvl="0">
                  <a:defRPr b="1" i="0" strike="noStrike" sz="1215" u="none">
                    <a:solidFill>
                      <a:srgbClr val="000000"/>
                    </a:solidFill>
                    <a:effectLst/>
                    <a:latin typeface="Arial"/>
                  </a:defRPr>
                </a:pPr>
                <a:r>
                  <a:rPr b="1" i="0" strike="noStrike" sz="1215" u="none">
                    <a:solidFill>
                      <a:srgbClr val="000000"/>
                    </a:solidFill>
                    <a:effectLst/>
                    <a:latin typeface="Arial"/>
                  </a:rPr>
                  <a:t/>
                </a:r>
              </a:p>
            </c:txPr>
            <c:dLblPos val="ctr"/>
            <c:showLegendKey val="0"/>
            <c:showVal val="0"/>
            <c:showCatName val="0"/>
            <c:showSerName val="0"/>
            <c:showPercent val="0"/>
            <c:showBubbleSize val="0"/>
            <c:showLeaderLines val="0"/>
          </c:dLbls>
          <c:cat>
            <c:strRef>
              <c:f>Sheet1!$B$1:$C$1</c:f>
              <c:strCache>
                <c:ptCount val="2"/>
                <c:pt idx="0">
                  <c:v>Equities</c:v>
                </c:pt>
                <c:pt idx="1">
                  <c:v>Fixed income</c:v>
                </c:pt>
              </c:strCache>
            </c:strRef>
          </c:cat>
          <c:val>
            <c:numRef>
              <c:f>Sheet1!$B$2:$C$2</c:f>
              <c:numCache>
                <c:ptCount val="2"/>
                <c:pt idx="0">
                  <c:v>40.000000</c:v>
                </c:pt>
                <c:pt idx="1">
                  <c:v>60.000000</c:v>
                </c:pt>
              </c:numCache>
            </c:numRef>
          </c:val>
        </c:ser>
        <c:firstSliceAng val="0"/>
      </c:pieChart>
      <c:spPr>
        <a:noFill/>
        <a:ln w="12700" cap="flat">
          <a:noFill/>
          <a:miter lim="400000"/>
        </a:ln>
        <a:effectLst/>
      </c:spPr>
    </c:plotArea>
    <c:legend>
      <c:legendPos val="b"/>
      <c:layout>
        <c:manualLayout>
          <c:xMode val="edge"/>
          <c:yMode val="edge"/>
          <c:x val="0.005"/>
          <c:y val="0.94661"/>
          <c:w val="1"/>
          <c:h val="0.0658902"/>
        </c:manualLayout>
      </c:layout>
      <c:overlay val="1"/>
      <c:spPr>
        <a:noFill/>
        <a:ln w="3175" cap="flat">
          <a:solidFill>
            <a:srgbClr val="000000"/>
          </a:solidFill>
          <a:prstDash val="solid"/>
          <a:bevel/>
        </a:ln>
        <a:effectLst/>
      </c:spPr>
      <c:txPr>
        <a:bodyPr/>
        <a:lstStyle/>
        <a:p>
          <a:pPr lvl="0">
            <a:defRPr b="1" i="0" strike="noStrike" sz="1120" u="none">
              <a:solidFill>
                <a:srgbClr val="000000"/>
              </a:solidFill>
              <a:effectLst/>
              <a:latin typeface="Arial"/>
            </a:defRPr>
          </a:pPr>
        </a:p>
      </c:txPr>
    </c:legend>
    <c:plotVisOnly val="1"/>
    <c:dispBlanksAs val="gap"/>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lvl="0">
              <a:defRPr b="1" i="0" strike="noStrike" sz="1465" u="none">
                <a:solidFill>
                  <a:srgbClr val="000000"/>
                </a:solidFill>
                <a:effectLst/>
                <a:latin typeface="Arial"/>
              </a:defRPr>
            </a:pPr>
            <a:r>
              <a:rPr b="1" i="0" strike="noStrike" sz="1465" u="none">
                <a:solidFill>
                  <a:srgbClr val="000000"/>
                </a:solidFill>
                <a:effectLst/>
                <a:latin typeface="Arial"/>
              </a:rPr>
              <a:t>Chart Title</a:t>
            </a:r>
          </a:p>
        </c:rich>
      </c:tx>
      <c:layout>
        <c:manualLayout>
          <c:xMode val="edge"/>
          <c:yMode val="edge"/>
          <c:x val="0.239861"/>
          <c:y val="0.005"/>
          <c:w val="0.410493"/>
          <c:h val="0.164137"/>
        </c:manualLayout>
      </c:layout>
      <c:overlay val="1"/>
      <c:spPr>
        <a:noFill/>
        <a:effectLst/>
      </c:spPr>
    </c:title>
    <c:autoTitleDeleted val="1"/>
    <c:plotArea>
      <c:layout>
        <c:manualLayout>
          <c:layoutTarget val="inner"/>
          <c:xMode val="edge"/>
          <c:yMode val="edge"/>
          <c:x val="0.00878653"/>
          <c:y val="0.164137"/>
          <c:w val="0.872642"/>
          <c:h val="0.689599"/>
        </c:manualLayout>
      </c:layout>
      <c:pieChart>
        <c:varyColors val="0"/>
        <c:ser>
          <c:idx val="0"/>
          <c:order val="0"/>
          <c:tx>
            <c:strRef>
              <c:f>Sheet1!$A$2</c:f>
              <c:strCache>
                <c:pt idx="0">
                  <c:v/>
                </c:pt>
              </c:strCache>
            </c:strRef>
          </c:tx>
          <c:spPr>
            <a:solidFill>
              <a:srgbClr val="4F81BD"/>
            </a:solidFill>
            <a:ln w="3175" cap="flat">
              <a:solidFill>
                <a:srgbClr val="000000"/>
              </a:solidFill>
              <a:prstDash val="solid"/>
              <a:bevel/>
            </a:ln>
            <a:effectLst/>
          </c:spPr>
          <c:explosion val="0"/>
          <c:dPt>
            <c:idx val="0"/>
            <c:explosion val="0"/>
            <c:spPr>
              <a:solidFill>
                <a:srgbClr val="4F81BD"/>
              </a:solidFill>
              <a:ln w="3175" cap="flat">
                <a:solidFill>
                  <a:srgbClr val="000000"/>
                </a:solidFill>
                <a:prstDash val="solid"/>
                <a:bevel/>
              </a:ln>
              <a:effectLst/>
            </c:spPr>
          </c:dPt>
          <c:dPt>
            <c:idx val="1"/>
            <c:explosion val="0"/>
            <c:spPr>
              <a:solidFill>
                <a:srgbClr val="C0504D"/>
              </a:solidFill>
              <a:ln w="3175" cap="flat">
                <a:solidFill>
                  <a:srgbClr val="000000"/>
                </a:solidFill>
                <a:prstDash val="solid"/>
                <a:bevel/>
              </a:ln>
              <a:effectLst/>
            </c:spPr>
          </c:dPt>
          <c:dLbls>
            <c:dLbl>
              <c:idx val="0"/>
              <c:numFmt formatCode="#,##0%" sourceLinked="0"/>
              <c:txPr>
                <a:bodyPr/>
                <a:lstStyle/>
                <a:p>
                  <a:pPr lvl="0">
                    <a:defRPr b="1" i="0" strike="noStrike" sz="1220" u="none">
                      <a:solidFill>
                        <a:srgbClr val="000000"/>
                      </a:solidFill>
                      <a:effectLst/>
                      <a:latin typeface="Arial"/>
                    </a:defRPr>
                  </a:pPr>
                  <a:r>
                    <a:rPr b="1" i="0" strike="noStrike" sz="1220" u="none">
                      <a:solidFill>
                        <a:srgbClr val="000000"/>
                      </a:solidFill>
                      <a:effectLst/>
                      <a:latin typeface="Arial"/>
                    </a:rPr>
                    <a:t/>
                  </a:r>
                </a:p>
              </c:txPr>
              <c:dLblPos val="ctr"/>
              <c:showLegendKey val="0"/>
              <c:showVal val="0"/>
              <c:showCatName val="0"/>
              <c:showSerName val="0"/>
              <c:showPercent val="0"/>
              <c:showBubbleSize val="0"/>
            </c:dLbl>
            <c:dLbl>
              <c:idx val="1"/>
              <c:numFmt formatCode="#,##0%" sourceLinked="0"/>
              <c:txPr>
                <a:bodyPr/>
                <a:lstStyle/>
                <a:p>
                  <a:pPr lvl="0">
                    <a:defRPr b="1" i="0" strike="noStrike" sz="1220" u="none">
                      <a:solidFill>
                        <a:srgbClr val="000000"/>
                      </a:solidFill>
                      <a:effectLst/>
                      <a:latin typeface="Arial"/>
                    </a:defRPr>
                  </a:pPr>
                  <a:r>
                    <a:rPr b="1" i="0" strike="noStrike" sz="1220" u="none">
                      <a:solidFill>
                        <a:srgbClr val="000000"/>
                      </a:solidFill>
                      <a:effectLst/>
                      <a:latin typeface="Arial"/>
                    </a:rPr>
                    <a:t/>
                  </a:r>
                </a:p>
              </c:txPr>
              <c:dLblPos val="ctr"/>
              <c:showLegendKey val="0"/>
              <c:showVal val="0"/>
              <c:showCatName val="0"/>
              <c:showSerName val="0"/>
              <c:showPercent val="0"/>
              <c:showBubbleSize val="0"/>
            </c:dLbl>
            <c:numFmt formatCode="#,##0%" sourceLinked="0"/>
            <c:txPr>
              <a:bodyPr/>
              <a:lstStyle/>
              <a:p>
                <a:pPr lvl="0">
                  <a:defRPr b="1" i="0" strike="noStrike" sz="1220" u="none">
                    <a:solidFill>
                      <a:srgbClr val="000000"/>
                    </a:solidFill>
                    <a:effectLst/>
                    <a:latin typeface="Arial"/>
                  </a:defRPr>
                </a:pPr>
                <a:r>
                  <a:rPr b="1" i="0" strike="noStrike" sz="1220" u="none">
                    <a:solidFill>
                      <a:srgbClr val="000000"/>
                    </a:solidFill>
                    <a:effectLst/>
                    <a:latin typeface="Arial"/>
                  </a:rPr>
                  <a:t/>
                </a:r>
              </a:p>
            </c:txPr>
            <c:dLblPos val="ctr"/>
            <c:showLegendKey val="0"/>
            <c:showVal val="0"/>
            <c:showCatName val="0"/>
            <c:showSerName val="0"/>
            <c:showPercent val="0"/>
            <c:showBubbleSize val="0"/>
            <c:showLeaderLines val="0"/>
          </c:dLbls>
          <c:cat>
            <c:strRef>
              <c:f>Sheet1!$B$1:$C$1</c:f>
              <c:strCache>
                <c:ptCount val="2"/>
                <c:pt idx="0">
                  <c:v>Equities</c:v>
                </c:pt>
                <c:pt idx="1">
                  <c:v>Fixed income</c:v>
                </c:pt>
              </c:strCache>
            </c:strRef>
          </c:cat>
          <c:val>
            <c:numRef>
              <c:f>Sheet1!$B$2:$C$2</c:f>
              <c:numCache>
                <c:ptCount val="2"/>
                <c:pt idx="0">
                  <c:v>60.000000</c:v>
                </c:pt>
                <c:pt idx="1">
                  <c:v>40.000000</c:v>
                </c:pt>
              </c:numCache>
            </c:numRef>
          </c:val>
        </c:ser>
        <c:firstSliceAng val="0"/>
      </c:pieChart>
      <c:spPr>
        <a:noFill/>
        <a:ln w="12700" cap="flat">
          <a:noFill/>
          <a:miter lim="400000"/>
        </a:ln>
        <a:effectLst/>
      </c:spPr>
    </c:plotArea>
    <c:legend>
      <c:legendPos val="b"/>
      <c:layout>
        <c:manualLayout>
          <c:xMode val="edge"/>
          <c:yMode val="edge"/>
          <c:x val="0.005"/>
          <c:y val="0.946591"/>
          <c:w val="1"/>
          <c:h val="0.0659091"/>
        </c:manualLayout>
      </c:layout>
      <c:overlay val="1"/>
      <c:spPr>
        <a:noFill/>
        <a:ln w="3175" cap="flat">
          <a:solidFill>
            <a:srgbClr val="000000"/>
          </a:solidFill>
          <a:prstDash val="solid"/>
          <a:bevel/>
        </a:ln>
        <a:effectLst/>
      </c:spPr>
      <c:txPr>
        <a:bodyPr/>
        <a:lstStyle/>
        <a:p>
          <a:pPr lvl="0">
            <a:defRPr b="1" i="0" strike="noStrike" sz="1120" u="none">
              <a:solidFill>
                <a:srgbClr val="000000"/>
              </a:solidFill>
              <a:effectLst/>
              <a:latin typeface="Arial"/>
            </a:defRPr>
          </a:pPr>
        </a:p>
      </c:txPr>
    </c:legend>
    <c:plotVisOnly val="1"/>
    <c:dispBlanksAs val="gap"/>
  </c:chart>
  <c:spPr>
    <a:noFill/>
    <a:ln>
      <a:noFill/>
    </a:ln>
    <a:effectLst/>
  </c:spPr>
  <c:externalData r:id="rId1">
    <c:autoUpdate val="0"/>
  </c:externalData>
</c:chartSpace>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hape 149"/>
          <p:cNvSpPr/>
          <p:nvPr>
            <p:ph type="sldImg"/>
          </p:nvPr>
        </p:nvSpPr>
        <p:spPr>
          <a:xfrm>
            <a:off x="1143000" y="685800"/>
            <a:ext cx="4572000" cy="3429000"/>
          </a:xfrm>
          <a:prstGeom prst="rect">
            <a:avLst/>
          </a:prstGeom>
        </p:spPr>
        <p:txBody>
          <a:bodyPr/>
          <a:lstStyle/>
          <a:p>
            <a:pPr lvl="0"/>
          </a:p>
        </p:txBody>
      </p:sp>
      <p:sp>
        <p:nvSpPr>
          <p:cNvPr id="150" name="Shape 150"/>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mj-lt"/>
        <a:ea typeface="+mj-ea"/>
        <a:cs typeface="+mj-cs"/>
        <a:sym typeface="Helvetica Neue"/>
      </a:defRPr>
    </a:lvl1pPr>
    <a:lvl2pPr indent="228600" defTabSz="457200">
      <a:lnSpc>
        <a:spcPct val="117999"/>
      </a:lnSpc>
      <a:defRPr sz="2200">
        <a:latin typeface="+mj-lt"/>
        <a:ea typeface="+mj-ea"/>
        <a:cs typeface="+mj-cs"/>
        <a:sym typeface="Helvetica Neue"/>
      </a:defRPr>
    </a:lvl2pPr>
    <a:lvl3pPr indent="457200" defTabSz="457200">
      <a:lnSpc>
        <a:spcPct val="117999"/>
      </a:lnSpc>
      <a:defRPr sz="2200">
        <a:latin typeface="+mj-lt"/>
        <a:ea typeface="+mj-ea"/>
        <a:cs typeface="+mj-cs"/>
        <a:sym typeface="Helvetica Neue"/>
      </a:defRPr>
    </a:lvl3pPr>
    <a:lvl4pPr indent="685800" defTabSz="457200">
      <a:lnSpc>
        <a:spcPct val="117999"/>
      </a:lnSpc>
      <a:defRPr sz="2200">
        <a:latin typeface="+mj-lt"/>
        <a:ea typeface="+mj-ea"/>
        <a:cs typeface="+mj-cs"/>
        <a:sym typeface="Helvetica Neue"/>
      </a:defRPr>
    </a:lvl4pPr>
    <a:lvl5pPr indent="914400" defTabSz="457200">
      <a:lnSpc>
        <a:spcPct val="117999"/>
      </a:lnSpc>
      <a:defRPr sz="2200">
        <a:latin typeface="+mj-lt"/>
        <a:ea typeface="+mj-ea"/>
        <a:cs typeface="+mj-cs"/>
        <a:sym typeface="Helvetica Neue"/>
      </a:defRPr>
    </a:lvl5pPr>
    <a:lvl6pPr indent="1143000" defTabSz="457200">
      <a:lnSpc>
        <a:spcPct val="117999"/>
      </a:lnSpc>
      <a:defRPr sz="2200">
        <a:latin typeface="+mj-lt"/>
        <a:ea typeface="+mj-ea"/>
        <a:cs typeface="+mj-cs"/>
        <a:sym typeface="Helvetica Neue"/>
      </a:defRPr>
    </a:lvl6pPr>
    <a:lvl7pPr indent="1371600" defTabSz="457200">
      <a:lnSpc>
        <a:spcPct val="117999"/>
      </a:lnSpc>
      <a:defRPr sz="2200">
        <a:latin typeface="+mj-lt"/>
        <a:ea typeface="+mj-ea"/>
        <a:cs typeface="+mj-cs"/>
        <a:sym typeface="Helvetica Neue"/>
      </a:defRPr>
    </a:lvl7pPr>
    <a:lvl8pPr indent="1600200" defTabSz="457200">
      <a:lnSpc>
        <a:spcPct val="117999"/>
      </a:lnSpc>
      <a:defRPr sz="2200">
        <a:latin typeface="+mj-lt"/>
        <a:ea typeface="+mj-ea"/>
        <a:cs typeface="+mj-cs"/>
        <a:sym typeface="Helvetica Neue"/>
      </a:defRPr>
    </a:lvl8pPr>
    <a:lvl9pPr indent="1828800" defTabSz="457200">
      <a:lnSpc>
        <a:spcPct val="117999"/>
      </a:lnSpc>
      <a:defRPr sz="2200">
        <a:latin typeface="+mj-lt"/>
        <a:ea typeface="+mj-ea"/>
        <a:cs typeface="+mj-cs"/>
        <a:sym typeface="Helvetica Neue"/>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3.xml.rels><?xml version="1.0" encoding="UTF-8" standalone="yes"?><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4.xml.rels><?xml version="1.0" encoding="UTF-8" standalone="yes"?><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5.xml.rels><?xml version="1.0" encoding="UTF-8" standalone="yes"?><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6.xml.rels><?xml version="1.0" encoding="UTF-8" standalone="yes"?><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7.xml.rels><?xml version="1.0" encoding="UTF-8" standalone="yes"?><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8.xml.rels><?xml version="1.0" encoding="UTF-8" standalone="yes"?><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Relationships>

</file>

<file path=ppt/notesSlides/_rels/notesSlide9.xml.rels><?xml version="1.0" encoding="UTF-8" standalone="yes"?><Relationships xmlns="http://schemas.openxmlformats.org/package/2006/relationships"><Relationship Id="rId1" Type="http://schemas.openxmlformats.org/officeDocument/2006/relationships/slide" Target="../slides/slide6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5" name="Shape 175"/>
          <p:cNvSpPr/>
          <p:nvPr>
            <p:ph type="sldImg"/>
          </p:nvPr>
        </p:nvSpPr>
        <p:spPr>
          <a:prstGeom prst="rect">
            <a:avLst/>
          </a:prstGeom>
        </p:spPr>
        <p:txBody>
          <a:bodyPr/>
          <a:lstStyle/>
          <a:p>
            <a:pPr lvl="0"/>
          </a:p>
        </p:txBody>
      </p:sp>
      <p:sp>
        <p:nvSpPr>
          <p:cNvPr id="176" name="Shape 176"/>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lvl="0">
              <a:defRPr sz="1800"/>
            </a:pPr>
            <a:r>
              <a:rPr sz="1200"/>
              <a:t>Talk about my credentials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7" name="Shape 337"/>
          <p:cNvSpPr/>
          <p:nvPr>
            <p:ph type="sldImg"/>
          </p:nvPr>
        </p:nvSpPr>
        <p:spPr>
          <a:prstGeom prst="rect">
            <a:avLst/>
          </a:prstGeom>
        </p:spPr>
        <p:txBody>
          <a:bodyPr/>
          <a:lstStyle/>
          <a:p>
            <a:pPr lvl="0"/>
          </a:p>
        </p:txBody>
      </p:sp>
      <p:sp>
        <p:nvSpPr>
          <p:cNvPr id="338" name="Shape 338"/>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lvl="0">
              <a:defRPr sz="1800"/>
            </a:pPr>
            <a:r>
              <a:rPr sz="1200"/>
              <a:t>Alternatively, if there are multiple beneficiaries, all of whom are individuals, then the life expectancy of the oldest beneficiary must be used.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9" name="Shape 349"/>
          <p:cNvSpPr/>
          <p:nvPr>
            <p:ph type="sldImg"/>
          </p:nvPr>
        </p:nvSpPr>
        <p:spPr>
          <a:prstGeom prst="rect">
            <a:avLst/>
          </a:prstGeom>
        </p:spPr>
        <p:txBody>
          <a:bodyPr/>
          <a:lstStyle/>
          <a:p>
            <a:pPr lvl="0"/>
          </a:p>
        </p:txBody>
      </p:sp>
      <p:sp>
        <p:nvSpPr>
          <p:cNvPr id="350" name="Shape 350"/>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These dates become critical in this planning:</a:t>
            </a:r>
            <a:endParaRPr sz="1200">
              <a:latin typeface="Calibri"/>
              <a:ea typeface="Calibri"/>
              <a:cs typeface="Calibri"/>
              <a:sym typeface="Calibri"/>
            </a:endParaRPr>
          </a:p>
          <a:p>
            <a:pPr lvl="1" indent="457200" defTabSz="914400">
              <a:lnSpc>
                <a:spcPct val="100000"/>
              </a:lnSpc>
              <a:defRPr sz="1800"/>
            </a:pPr>
            <a:r>
              <a:rPr sz="1200">
                <a:latin typeface="Calibri"/>
                <a:ea typeface="Calibri"/>
                <a:cs typeface="Calibri"/>
                <a:sym typeface="Calibri"/>
              </a:rPr>
              <a:t>9/30 the year after the owner’s death is the designated beneficiary date.</a:t>
            </a:r>
            <a:endParaRPr sz="1200">
              <a:latin typeface="Calibri"/>
              <a:ea typeface="Calibri"/>
              <a:cs typeface="Calibri"/>
              <a:sym typeface="Calibri"/>
            </a:endParaRPr>
          </a:p>
          <a:p>
            <a:pPr lvl="1" indent="457200" defTabSz="914400">
              <a:lnSpc>
                <a:spcPct val="100000"/>
              </a:lnSpc>
              <a:defRPr sz="1800"/>
            </a:pPr>
            <a:r>
              <a:rPr sz="1200">
                <a:latin typeface="Calibri"/>
                <a:ea typeface="Calibri"/>
                <a:cs typeface="Calibri"/>
                <a:sym typeface="Calibri"/>
              </a:rPr>
              <a:t>12/31 the year after the owner’s death is the separate account date.</a:t>
            </a:r>
            <a:endParaRPr sz="12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8" name="Shape 378"/>
          <p:cNvSpPr/>
          <p:nvPr>
            <p:ph type="sldImg"/>
          </p:nvPr>
        </p:nvSpPr>
        <p:spPr>
          <a:prstGeom prst="rect">
            <a:avLst/>
          </a:prstGeom>
        </p:spPr>
        <p:txBody>
          <a:bodyPr/>
          <a:lstStyle/>
          <a:p>
            <a:pPr lvl="0"/>
          </a:p>
        </p:txBody>
      </p:sp>
      <p:sp>
        <p:nvSpPr>
          <p:cNvPr id="379" name="Shape 379"/>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So where do we stand? Stronger equity markets, fewer layoffs, and sparks of life in the auto, manufacturing and housing sectors – are all good reasons for investors to feel better about the economy and their own situation.</a:t>
            </a: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But there are negative indicators to consider, including stubborn unemployment and reluctant consumers.  These suggest that the economy still faces a number of challenges.  </a:t>
            </a: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And while layoffs have slowed, we’re still not adding jobs at any significant level. In fact, the rate of new claims for unemployment benefits continues to rise, if ever slightly.</a:t>
            </a: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However, let me remind you that this is to be expected. Employment is considered a “trailing indicator,” which means it’s the last thing to recover, and we’ll see significant job growth only after the recession is clearly over. </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4" name="Shape 384"/>
          <p:cNvSpPr/>
          <p:nvPr>
            <p:ph type="sldImg"/>
          </p:nvPr>
        </p:nvSpPr>
        <p:spPr>
          <a:prstGeom prst="rect">
            <a:avLst/>
          </a:prstGeom>
        </p:spPr>
        <p:txBody>
          <a:bodyPr/>
          <a:lstStyle/>
          <a:p>
            <a:pPr lvl="0"/>
          </a:p>
        </p:txBody>
      </p:sp>
      <p:sp>
        <p:nvSpPr>
          <p:cNvPr id="385" name="Shape 385"/>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So where do we stand? Stronger equity markets, fewer layoffs, and sparks of life in the auto, manufacturing and housing sectors – are all good reasons for investors to feel better about the economy and their own situation.</a:t>
            </a: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But there are negative indicators to consider, including stubborn unemployment and reluctant consumers.  These suggest that the economy still faces a number of challenges.  </a:t>
            </a: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And while layoffs have slowed, we’re still not adding jobs at any significant level. In fact, the rate of new claims for unemployment benefits continues to rise, if ever slightly.</a:t>
            </a: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However, let me remind you that this is to be expected. Employment is considered a “trailing indicator,” which means it’s the last thing to recover, and we’ll see significant job growth only after the recession is clearly over. </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3" name="Shape 443"/>
          <p:cNvSpPr/>
          <p:nvPr>
            <p:ph type="sldImg"/>
          </p:nvPr>
        </p:nvSpPr>
        <p:spPr>
          <a:prstGeom prst="rect">
            <a:avLst/>
          </a:prstGeom>
        </p:spPr>
        <p:txBody>
          <a:bodyPr/>
          <a:lstStyle/>
          <a:p>
            <a:pPr lvl="0"/>
          </a:p>
        </p:txBody>
      </p:sp>
      <p:sp>
        <p:nvSpPr>
          <p:cNvPr id="444" name="Shape 444"/>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What are the right questions?  To begin with, it’s not a good idea to do anything without first identifying your objective.  Whether you’re building a house, planning your career or shopping for mutual funds.  Your investment objectives will help define your investment strategy. </a:t>
            </a: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What role will this fund play in meeting your objectives?  Is it your only investment?  If the answer is yes, then you’re probably not sufficiently diversified.  </a:t>
            </a: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How will the timing of your buy decision affect your return?  Are you too late?  Has the price gotten so high that it’s likely you missed the opportunity?  If you think there is room for more growth, how patient can you be in the event of a correction.  Quick killings are rare in this business.  Generally patience pays.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9" name="Shape 449"/>
          <p:cNvSpPr/>
          <p:nvPr>
            <p:ph type="sldImg"/>
          </p:nvPr>
        </p:nvSpPr>
        <p:spPr>
          <a:prstGeom prst="rect">
            <a:avLst/>
          </a:prstGeom>
        </p:spPr>
        <p:txBody>
          <a:bodyPr/>
          <a:lstStyle/>
          <a:p>
            <a:pPr lvl="0"/>
          </a:p>
        </p:txBody>
      </p:sp>
      <p:sp>
        <p:nvSpPr>
          <p:cNvPr id="450" name="Shape 450"/>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While buy and hold remains the best strategy for long-term growth, there are legitimate reasons to change your level of risk.  The most obvious is when your situation changes, for example as you near retirement, see your kids leave for college, or if there is a dramatic change in your financial situation.</a:t>
            </a: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It’s also worth considering a change if the fundamental assumptions about the markets have changed.  Some have argued that the present crisis changed the relationship between equity and fixed income investments, dictating how we look at risk.  We don’t believe that.  Nothing fundamental has changed in our mind.  While we have been sorely reminded that asset allocation has its limits as a risk control strategy, it STILL WORKS.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5" name="Shape 465"/>
          <p:cNvSpPr/>
          <p:nvPr>
            <p:ph type="sldImg"/>
          </p:nvPr>
        </p:nvSpPr>
        <p:spPr>
          <a:prstGeom prst="rect">
            <a:avLst/>
          </a:prstGeom>
        </p:spPr>
        <p:txBody>
          <a:bodyPr/>
          <a:lstStyle/>
          <a:p>
            <a:pPr lvl="0"/>
          </a:p>
        </p:txBody>
      </p:sp>
      <p:sp>
        <p:nvSpPr>
          <p:cNvPr id="466" name="Shape 466"/>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lvl="0">
              <a:defRPr sz="1800"/>
            </a:pPr>
            <a:r>
              <a:rPr sz="1200"/>
              <a:t>Picking and sticking with an asset allocation is a good start on becoming an All- Market Investor.  But there is one more important step – rebalancing.  The ratio of stocks to bonds in your portfolio will move over time as the markets gyrate.  For example, if you selected a 60-40 allocation in April of this year, the dramatic increases in equity markets would have increased your overall exposure to equities and your level of risk.  Investors should take on more or less risk when their situation changes, not let it drift up unintentionally.  Investors should stick to their current allocation unless their situation changes significantly.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6" name="Shape 586"/>
          <p:cNvSpPr/>
          <p:nvPr>
            <p:ph type="sldImg"/>
          </p:nvPr>
        </p:nvSpPr>
        <p:spPr>
          <a:prstGeom prst="rect">
            <a:avLst/>
          </a:prstGeom>
        </p:spPr>
        <p:txBody>
          <a:bodyPr/>
          <a:lstStyle/>
          <a:p>
            <a:pPr lvl="0"/>
          </a:p>
        </p:txBody>
      </p:sp>
      <p:sp>
        <p:nvSpPr>
          <p:cNvPr id="587" name="Shape 587"/>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Call me to set up an appt. </a:t>
            </a: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Sign up in the back for a free consultation. </a:t>
            </a: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Other call to action advisor usually uses</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Slide">
    <p:spTree>
      <p:nvGrpSpPr>
        <p:cNvPr id="1" name=""/>
        <p:cNvGrpSpPr/>
        <p:nvPr/>
      </p:nvGrpSpPr>
      <p:grpSpPr>
        <a:xfrm>
          <a:off x="0" y="0"/>
          <a:ext cx="0" cy="0"/>
          <a:chOff x="0" y="0"/>
          <a:chExt cx="0" cy="0"/>
        </a:xfrm>
      </p:grpSpPr>
      <p:grpSp>
        <p:nvGrpSpPr>
          <p:cNvPr id="17" name="Group 17"/>
          <p:cNvGrpSpPr/>
          <p:nvPr/>
        </p:nvGrpSpPr>
        <p:grpSpPr>
          <a:xfrm>
            <a:off x="486872" y="411480"/>
            <a:ext cx="8170256" cy="6035041"/>
            <a:chOff x="0" y="0"/>
            <a:chExt cx="8170254" cy="6035040"/>
          </a:xfrm>
        </p:grpSpPr>
        <p:pic>
          <p:nvPicPr>
            <p:cNvPr id="13" name="image4.jpg" descr="PaperPanel-Title.jpg"/>
            <p:cNvPicPr/>
            <p:nvPr/>
          </p:nvPicPr>
          <p:blipFill>
            <a:blip r:embed="rId2">
              <a:extLst/>
            </a:blip>
            <a:srcRect l="0" t="0" r="2128" b="0"/>
            <a:stretch>
              <a:fillRect/>
            </a:stretch>
          </p:blipFill>
          <p:spPr>
            <a:xfrm>
              <a:off x="-1" y="0"/>
              <a:ext cx="8170256" cy="6035041"/>
            </a:xfrm>
            <a:prstGeom prst="rect">
              <a:avLst/>
            </a:prstGeom>
            <a:ln w="12700" cap="flat">
              <a:noFill/>
              <a:miter lim="400000"/>
            </a:ln>
            <a:effectLst>
              <a:outerShdw sx="100000" sy="100000" kx="0" ky="0" algn="b" rotWithShape="0" blurRad="63500" dist="0" dir="0">
                <a:srgbClr val="000000">
                  <a:alpha val="40000"/>
                </a:srgbClr>
              </a:outerShdw>
            </a:effectLst>
          </p:spPr>
        </p:pic>
        <p:sp>
          <p:nvSpPr>
            <p:cNvPr id="14" name="Shape 14"/>
            <p:cNvSpPr/>
            <p:nvPr/>
          </p:nvSpPr>
          <p:spPr>
            <a:xfrm>
              <a:off x="75969" y="64008"/>
              <a:ext cx="7982713" cy="5888737"/>
            </a:xfrm>
            <a:prstGeom prst="rect">
              <a:avLst/>
            </a:prstGeom>
            <a:noFill/>
            <a:ln w="12700" cap="flat">
              <a:solidFill>
                <a:srgbClr val="BEBDB2"/>
              </a:solidFill>
              <a:prstDash val="solid"/>
              <a:bevel/>
            </a:ln>
            <a:effectLst/>
          </p:spPr>
          <p:txBody>
            <a:bodyPr wrap="square" lIns="0" tIns="0" rIns="0" bIns="0" numCol="1" anchor="ctr">
              <a:noAutofit/>
            </a:bodyPr>
            <a:lstStyle/>
            <a:p>
              <a:pPr lvl="0" algn="ctr">
                <a:defRPr>
                  <a:solidFill>
                    <a:srgbClr val="000000"/>
                  </a:solidFill>
                </a:defRPr>
              </a:pPr>
            </a:p>
          </p:txBody>
        </p:sp>
        <p:sp>
          <p:nvSpPr>
            <p:cNvPr id="15" name="Shape 15"/>
            <p:cNvSpPr/>
            <p:nvPr/>
          </p:nvSpPr>
          <p:spPr>
            <a:xfrm>
              <a:off x="75968" y="5722166"/>
              <a:ext cx="7982714" cy="1473"/>
            </a:xfrm>
            <a:prstGeom prst="line">
              <a:avLst/>
            </a:prstGeom>
            <a:noFill/>
            <a:ln w="12700" cap="flat">
              <a:solidFill>
                <a:srgbClr val="BEBDB2"/>
              </a:solidFill>
              <a:prstDash val="solid"/>
              <a:bevel/>
            </a:ln>
            <a:effectLst/>
          </p:spPr>
          <p:txBody>
            <a:bodyPr wrap="square" lIns="0" tIns="0" rIns="0" bIns="0" numCol="1" anchor="t">
              <a:noAutofit/>
            </a:bodyPr>
            <a:lstStyle/>
            <a:p>
              <a:pPr lvl="0" defTabSz="457200">
                <a:defRPr sz="1200">
                  <a:solidFill>
                    <a:srgbClr val="000000"/>
                  </a:solidFill>
                  <a:latin typeface="+mn-lt"/>
                  <a:ea typeface="+mn-ea"/>
                  <a:cs typeface="+mn-cs"/>
                  <a:sym typeface="Helvetica"/>
                </a:defRPr>
              </a:pPr>
            </a:p>
          </p:txBody>
        </p:sp>
        <p:sp>
          <p:nvSpPr>
            <p:cNvPr id="16" name="Shape 16"/>
            <p:cNvSpPr/>
            <p:nvPr/>
          </p:nvSpPr>
          <p:spPr>
            <a:xfrm>
              <a:off x="75969" y="45719"/>
              <a:ext cx="7982713" cy="2578610"/>
            </a:xfrm>
            <a:prstGeom prst="rect">
              <a:avLst/>
            </a:prstGeom>
            <a:solidFill>
              <a:srgbClr val="CBD2D5"/>
            </a:solidFill>
            <a:ln w="3175" cap="flat">
              <a:solidFill>
                <a:srgbClr val="D1D0C8"/>
              </a:solidFill>
              <a:prstDash val="solid"/>
              <a:bevel/>
            </a:ln>
            <a:effectLst/>
          </p:spPr>
          <p:txBody>
            <a:bodyPr wrap="square" lIns="0" tIns="0" rIns="0" bIns="0" numCol="1" anchor="ctr">
              <a:noAutofit/>
            </a:bodyPr>
            <a:lstStyle/>
            <a:p>
              <a:pPr lvl="0" algn="ctr">
                <a:defRPr>
                  <a:solidFill>
                    <a:srgbClr val="000000"/>
                  </a:solidFill>
                </a:defRPr>
              </a:pPr>
            </a:p>
          </p:txBody>
        </p:sp>
      </p:grpSp>
      <p:sp>
        <p:nvSpPr>
          <p:cNvPr id="18" name="Shape 18"/>
          <p:cNvSpPr/>
          <p:nvPr>
            <p:ph type="title"/>
          </p:nvPr>
        </p:nvSpPr>
        <p:spPr>
          <a:xfrm>
            <a:off x="914400" y="0"/>
            <a:ext cx="7342189" cy="3048000"/>
          </a:xfrm>
          <a:prstGeom prst="rect">
            <a:avLst/>
          </a:prstGeom>
        </p:spPr>
        <p:txBody>
          <a:bodyPr anchor="b">
            <a:noAutofit/>
          </a:bodyPr>
          <a:lstStyle>
            <a:lvl1pPr>
              <a:defRPr sz="5400"/>
            </a:lvl1pPr>
          </a:lstStyle>
          <a:p>
            <a:pPr lvl="0">
              <a:defRPr sz="1800">
                <a:solidFill>
                  <a:srgbClr val="000000"/>
                </a:solidFill>
              </a:defRPr>
            </a:pPr>
            <a:r>
              <a:rPr sz="5400">
                <a:solidFill>
                  <a:srgbClr val="404040"/>
                </a:solidFill>
              </a:rPr>
              <a:t>Click to edit Master title style</a:t>
            </a:r>
          </a:p>
        </p:txBody>
      </p:sp>
      <p:sp>
        <p:nvSpPr>
          <p:cNvPr id="19" name="Shape 19"/>
          <p:cNvSpPr/>
          <p:nvPr>
            <p:ph type="body" idx="1"/>
          </p:nvPr>
        </p:nvSpPr>
        <p:spPr>
          <a:xfrm>
            <a:off x="914400" y="3429000"/>
            <a:ext cx="7342189" cy="3429000"/>
          </a:xfrm>
          <a:prstGeom prst="rect">
            <a:avLst/>
          </a:prstGeom>
        </p:spPr>
        <p:txBody>
          <a:bodyPr/>
          <a:lstStyle>
            <a:lvl1pPr marL="0" indent="0" algn="ctr">
              <a:spcBef>
                <a:spcPts val="300"/>
              </a:spcBef>
              <a:buClrTx/>
              <a:buSzTx/>
              <a:buFontTx/>
              <a:buNone/>
              <a:defRPr sz="2000"/>
            </a:lvl1pPr>
          </a:lstStyle>
          <a:p>
            <a:pPr lvl="0">
              <a:defRPr sz="1800">
                <a:solidFill>
                  <a:srgbClr val="000000"/>
                </a:solidFill>
              </a:defRPr>
            </a:pPr>
            <a:r>
              <a:rPr sz="2000">
                <a:solidFill>
                  <a:srgbClr val="404040"/>
                </a:solidFill>
              </a:rPr>
              <a:t>Click to edit Master subtitle style</a:t>
            </a:r>
          </a:p>
        </p:txBody>
      </p:sp>
      <p:sp>
        <p:nvSpPr>
          <p:cNvPr id="20" name="Shape 20"/>
          <p:cNvSpPr/>
          <p:nvPr>
            <p:ph type="sldNum" sz="quarter" idx="2"/>
          </p:nvPr>
        </p:nvSpPr>
        <p:spPr>
          <a:xfrm>
            <a:off x="4191000" y="6124005"/>
            <a:ext cx="762000" cy="269241"/>
          </a:xfrm>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grpSp>
        <p:nvGrpSpPr>
          <p:cNvPr id="27" name="Group 27"/>
          <p:cNvGrpSpPr/>
          <p:nvPr/>
        </p:nvGrpSpPr>
        <p:grpSpPr>
          <a:xfrm>
            <a:off x="182879" y="173699"/>
            <a:ext cx="8778242" cy="6510602"/>
            <a:chOff x="0" y="0"/>
            <a:chExt cx="8778240" cy="6510601"/>
          </a:xfrm>
        </p:grpSpPr>
        <p:pic>
          <p:nvPicPr>
            <p:cNvPr id="22" name="image5.jpg" descr="PaperPanel-Base.jpg"/>
            <p:cNvPicPr/>
            <p:nvPr/>
          </p:nvPicPr>
          <p:blipFill>
            <a:blip r:embed="rId2">
              <a:extLst/>
            </a:blip>
            <a:stretch>
              <a:fillRect/>
            </a:stretch>
          </p:blipFill>
          <p:spPr>
            <a:xfrm>
              <a:off x="0" y="0"/>
              <a:ext cx="8778241" cy="6510602"/>
            </a:xfrm>
            <a:prstGeom prst="rect">
              <a:avLst/>
            </a:prstGeom>
            <a:ln w="12700" cap="flat">
              <a:noFill/>
              <a:miter lim="400000"/>
            </a:ln>
            <a:effectLst>
              <a:outerShdw sx="100000" sy="100000" kx="0" ky="0" algn="b" rotWithShape="0" blurRad="63500" dist="0" dir="0">
                <a:srgbClr val="000000">
                  <a:alpha val="40000"/>
                </a:srgbClr>
              </a:outerShdw>
            </a:effectLst>
          </p:spPr>
        </p:pic>
        <p:grpSp>
          <p:nvGrpSpPr>
            <p:cNvPr id="26" name="Group 26"/>
            <p:cNvGrpSpPr/>
            <p:nvPr/>
          </p:nvGrpSpPr>
          <p:grpSpPr>
            <a:xfrm>
              <a:off x="73151" y="64044"/>
              <a:ext cx="8622794" cy="6364225"/>
              <a:chOff x="0" y="0"/>
              <a:chExt cx="8622792" cy="6364223"/>
            </a:xfrm>
          </p:grpSpPr>
          <p:sp>
            <p:nvSpPr>
              <p:cNvPr id="23" name="Shape 23"/>
              <p:cNvSpPr/>
              <p:nvPr/>
            </p:nvSpPr>
            <p:spPr>
              <a:xfrm>
                <a:off x="-1" y="0"/>
                <a:ext cx="8622794" cy="6364224"/>
              </a:xfrm>
              <a:prstGeom prst="rect">
                <a:avLst/>
              </a:prstGeom>
              <a:noFill/>
              <a:ln w="12700" cap="flat">
                <a:solidFill>
                  <a:srgbClr val="BEBDB2"/>
                </a:solidFill>
                <a:prstDash val="solid"/>
                <a:bevel/>
              </a:ln>
              <a:effectLst/>
            </p:spPr>
            <p:txBody>
              <a:bodyPr wrap="square" lIns="0" tIns="0" rIns="0" bIns="0" numCol="1" anchor="ctr">
                <a:noAutofit/>
              </a:bodyPr>
              <a:lstStyle/>
              <a:p>
                <a:pPr lvl="0" algn="ctr">
                  <a:defRPr>
                    <a:solidFill>
                      <a:srgbClr val="000000"/>
                    </a:solidFill>
                  </a:defRPr>
                </a:pPr>
              </a:p>
            </p:txBody>
          </p:sp>
          <p:sp>
            <p:nvSpPr>
              <p:cNvPr id="24" name="Shape 24"/>
              <p:cNvSpPr/>
              <p:nvPr/>
            </p:nvSpPr>
            <p:spPr>
              <a:xfrm>
                <a:off x="-1" y="6141594"/>
                <a:ext cx="8622793" cy="1589"/>
              </a:xfrm>
              <a:prstGeom prst="line">
                <a:avLst/>
              </a:prstGeom>
              <a:noFill/>
              <a:ln w="12700" cap="flat">
                <a:solidFill>
                  <a:srgbClr val="BEBDB2"/>
                </a:solidFill>
                <a:prstDash val="solid"/>
                <a:bevel/>
              </a:ln>
              <a:effectLst/>
            </p:spPr>
            <p:txBody>
              <a:bodyPr wrap="square" lIns="0" tIns="0" rIns="0" bIns="0" numCol="1" anchor="t">
                <a:noAutofit/>
              </a:bodyPr>
              <a:lstStyle/>
              <a:p>
                <a:pPr lvl="0" defTabSz="457200">
                  <a:defRPr sz="1200">
                    <a:solidFill>
                      <a:srgbClr val="000000"/>
                    </a:solidFill>
                    <a:latin typeface="+mn-lt"/>
                    <a:ea typeface="+mn-ea"/>
                    <a:cs typeface="+mn-cs"/>
                    <a:sym typeface="Helvetica"/>
                  </a:defRPr>
                </a:pPr>
              </a:p>
            </p:txBody>
          </p:sp>
          <p:sp>
            <p:nvSpPr>
              <p:cNvPr id="25" name="Shape 25"/>
              <p:cNvSpPr/>
              <p:nvPr/>
            </p:nvSpPr>
            <p:spPr>
              <a:xfrm>
                <a:off x="-1" y="1364961"/>
                <a:ext cx="8622794" cy="64009"/>
              </a:xfrm>
              <a:prstGeom prst="rect">
                <a:avLst/>
              </a:prstGeom>
              <a:solidFill>
                <a:srgbClr val="CBD2D5"/>
              </a:solidFill>
              <a:ln w="3175" cap="flat">
                <a:solidFill>
                  <a:srgbClr val="D1D0C8"/>
                </a:solidFill>
                <a:prstDash val="solid"/>
                <a:bevel/>
              </a:ln>
              <a:effectLst/>
            </p:spPr>
            <p:txBody>
              <a:bodyPr wrap="square" lIns="0" tIns="0" rIns="0" bIns="0" numCol="1" anchor="ctr">
                <a:noAutofit/>
              </a:bodyPr>
              <a:lstStyle/>
              <a:p>
                <a:pPr lvl="0" algn="ctr">
                  <a:defRPr>
                    <a:solidFill>
                      <a:srgbClr val="000000"/>
                    </a:solidFill>
                  </a:defRPr>
                </a:pPr>
              </a:p>
            </p:txBody>
          </p:sp>
        </p:grpSp>
      </p:grpSp>
      <p:sp>
        <p:nvSpPr>
          <p:cNvPr id="28" name="Shape 28"/>
          <p:cNvSpPr/>
          <p:nvPr>
            <p:ph type="title"/>
          </p:nvPr>
        </p:nvSpPr>
        <p:spPr>
          <a:xfrm>
            <a:off x="900112" y="0"/>
            <a:ext cx="7345363" cy="1828166"/>
          </a:xfrm>
          <a:prstGeom prst="rect">
            <a:avLst/>
          </a:prstGeom>
        </p:spPr>
        <p:txBody>
          <a:bodyPr/>
          <a:lstStyle>
            <a:lvl1pPr>
              <a:defRPr sz="4800"/>
            </a:lvl1pPr>
          </a:lstStyle>
          <a:p>
            <a:pPr lvl="0">
              <a:defRPr sz="1800">
                <a:solidFill>
                  <a:srgbClr val="000000"/>
                </a:solidFill>
              </a:defRPr>
            </a:pPr>
            <a:r>
              <a:rPr sz="4800">
                <a:solidFill>
                  <a:srgbClr val="404040"/>
                </a:solidFill>
              </a:rPr>
              <a:t>Click to edit Master title style</a:t>
            </a:r>
          </a:p>
        </p:txBody>
      </p:sp>
      <p:sp>
        <p:nvSpPr>
          <p:cNvPr id="29" name="Shape 29"/>
          <p:cNvSpPr/>
          <p:nvPr>
            <p:ph type="body" idx="1"/>
          </p:nvPr>
        </p:nvSpPr>
        <p:spPr>
          <a:xfrm>
            <a:off x="900112" y="2133600"/>
            <a:ext cx="7345364" cy="4724400"/>
          </a:xfrm>
          <a:prstGeom prst="rect">
            <a:avLst/>
          </a:prstGeom>
        </p:spPr>
        <p:txBody>
          <a:bodyPr/>
          <a:lstStyle/>
          <a:p>
            <a:pPr lvl="0">
              <a:defRPr sz="1800">
                <a:solidFill>
                  <a:srgbClr val="000000"/>
                </a:solidFill>
              </a:defRPr>
            </a:pPr>
            <a:r>
              <a:rPr sz="2400">
                <a:solidFill>
                  <a:srgbClr val="404040"/>
                </a:solidFill>
              </a:rPr>
              <a:t>Click to edit Master text styles</a:t>
            </a:r>
            <a:endParaRPr sz="2400">
              <a:solidFill>
                <a:srgbClr val="404040"/>
              </a:solidFill>
            </a:endParaRPr>
          </a:p>
          <a:p>
            <a:pPr lvl="1">
              <a:defRPr sz="1800">
                <a:solidFill>
                  <a:srgbClr val="000000"/>
                </a:solidFill>
              </a:defRPr>
            </a:pPr>
            <a:r>
              <a:rPr sz="2400">
                <a:solidFill>
                  <a:srgbClr val="404040"/>
                </a:solidFill>
              </a:rPr>
              <a:t>Second level</a:t>
            </a:r>
            <a:endParaRPr sz="2400">
              <a:solidFill>
                <a:srgbClr val="404040"/>
              </a:solidFill>
            </a:endParaRPr>
          </a:p>
          <a:p>
            <a:pPr lvl="2">
              <a:defRPr sz="1800">
                <a:solidFill>
                  <a:srgbClr val="000000"/>
                </a:solidFill>
              </a:defRPr>
            </a:pPr>
            <a:r>
              <a:rPr sz="2400">
                <a:solidFill>
                  <a:srgbClr val="404040"/>
                </a:solidFill>
              </a:rPr>
              <a:t>Third level</a:t>
            </a:r>
            <a:endParaRPr sz="2400">
              <a:solidFill>
                <a:srgbClr val="404040"/>
              </a:solidFill>
            </a:endParaRPr>
          </a:p>
          <a:p>
            <a:pPr lvl="3">
              <a:defRPr sz="1800">
                <a:solidFill>
                  <a:srgbClr val="000000"/>
                </a:solidFill>
              </a:defRPr>
            </a:pPr>
            <a:r>
              <a:rPr sz="2400">
                <a:solidFill>
                  <a:srgbClr val="404040"/>
                </a:solidFill>
              </a:rPr>
              <a:t>Fourth level</a:t>
            </a:r>
            <a:endParaRPr sz="2400">
              <a:solidFill>
                <a:srgbClr val="404040"/>
              </a:solidFill>
            </a:endParaRPr>
          </a:p>
          <a:p>
            <a:pPr lvl="4">
              <a:defRPr sz="1800">
                <a:solidFill>
                  <a:srgbClr val="000000"/>
                </a:solidFill>
              </a:defRPr>
            </a:pPr>
            <a:r>
              <a:rPr sz="2400">
                <a:solidFill>
                  <a:srgbClr val="404040"/>
                </a:solidFill>
              </a:rPr>
              <a:t>Fifth level</a:t>
            </a:r>
          </a:p>
        </p:txBody>
      </p:sp>
      <p:sp>
        <p:nvSpPr>
          <p:cNvPr id="30" name="Shape 30"/>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Slide with Picture">
    <p:spTree>
      <p:nvGrpSpPr>
        <p:cNvPr id="1" name=""/>
        <p:cNvGrpSpPr/>
        <p:nvPr/>
      </p:nvGrpSpPr>
      <p:grpSpPr>
        <a:xfrm>
          <a:off x="0" y="0"/>
          <a:ext cx="0" cy="0"/>
          <a:chOff x="0" y="0"/>
          <a:chExt cx="0" cy="0"/>
        </a:xfrm>
      </p:grpSpPr>
      <p:pic>
        <p:nvPicPr>
          <p:cNvPr id="32" name="image4.jpg" descr="PaperPanel-Title.jpg"/>
          <p:cNvPicPr/>
          <p:nvPr/>
        </p:nvPicPr>
        <p:blipFill>
          <a:blip r:embed="rId2">
            <a:extLst/>
          </a:blip>
          <a:srcRect l="0" t="0" r="2128" b="0"/>
          <a:stretch>
            <a:fillRect/>
          </a:stretch>
        </p:blipFill>
        <p:spPr>
          <a:xfrm>
            <a:off x="486872" y="411480"/>
            <a:ext cx="8170256" cy="6035041"/>
          </a:xfrm>
          <a:prstGeom prst="rect">
            <a:avLst/>
          </a:prstGeom>
          <a:ln w="12700">
            <a:miter lim="400000"/>
          </a:ln>
          <a:effectLst>
            <a:outerShdw sx="100000" sy="100000" kx="0" ky="0" algn="b" rotWithShape="0" blurRad="63500" dist="0" dir="0">
              <a:srgbClr val="000000">
                <a:alpha val="40000"/>
              </a:srgbClr>
            </a:outerShdw>
          </a:effectLst>
        </p:spPr>
      </p:pic>
      <p:sp>
        <p:nvSpPr>
          <p:cNvPr id="33" name="Shape 33"/>
          <p:cNvSpPr/>
          <p:nvPr>
            <p:ph type="title"/>
          </p:nvPr>
        </p:nvSpPr>
        <p:spPr>
          <a:xfrm>
            <a:off x="900112" y="1727946"/>
            <a:ext cx="7345363" cy="3247466"/>
          </a:xfrm>
          <a:prstGeom prst="rect">
            <a:avLst/>
          </a:prstGeom>
        </p:spPr>
        <p:txBody>
          <a:bodyPr anchor="b"/>
          <a:lstStyle>
            <a:lvl1pPr>
              <a:defRPr sz="5400"/>
            </a:lvl1pPr>
          </a:lstStyle>
          <a:p>
            <a:pPr lvl="0">
              <a:defRPr sz="1800">
                <a:solidFill>
                  <a:srgbClr val="000000"/>
                </a:solidFill>
              </a:defRPr>
            </a:pPr>
            <a:r>
              <a:rPr sz="5400">
                <a:solidFill>
                  <a:srgbClr val="404040"/>
                </a:solidFill>
              </a:rPr>
              <a:t>Click to edit Master title style</a:t>
            </a:r>
          </a:p>
        </p:txBody>
      </p:sp>
      <p:sp>
        <p:nvSpPr>
          <p:cNvPr id="34" name="Shape 34"/>
          <p:cNvSpPr/>
          <p:nvPr>
            <p:ph type="body" idx="1"/>
          </p:nvPr>
        </p:nvSpPr>
        <p:spPr>
          <a:xfrm>
            <a:off x="900112" y="5029200"/>
            <a:ext cx="7345363" cy="1828800"/>
          </a:xfrm>
          <a:prstGeom prst="rect">
            <a:avLst/>
          </a:prstGeom>
        </p:spPr>
        <p:txBody>
          <a:bodyPr/>
          <a:lstStyle>
            <a:lvl1pPr marL="0" indent="0" algn="ctr">
              <a:spcBef>
                <a:spcPts val="300"/>
              </a:spcBef>
              <a:buClrTx/>
              <a:buSzTx/>
              <a:buFontTx/>
              <a:buNone/>
              <a:defRPr sz="2000"/>
            </a:lvl1pPr>
          </a:lstStyle>
          <a:p>
            <a:pPr lvl="0">
              <a:defRPr sz="1800">
                <a:solidFill>
                  <a:srgbClr val="000000"/>
                </a:solidFill>
              </a:defRPr>
            </a:pPr>
            <a:r>
              <a:rPr sz="2000">
                <a:solidFill>
                  <a:srgbClr val="404040"/>
                </a:solidFill>
              </a:rPr>
              <a:t>Click to edit Master subtitle style</a:t>
            </a:r>
          </a:p>
        </p:txBody>
      </p:sp>
      <p:grpSp>
        <p:nvGrpSpPr>
          <p:cNvPr id="38" name="Group 38"/>
          <p:cNvGrpSpPr/>
          <p:nvPr/>
        </p:nvGrpSpPr>
        <p:grpSpPr>
          <a:xfrm>
            <a:off x="562842" y="475488"/>
            <a:ext cx="7982713" cy="5888736"/>
            <a:chOff x="0" y="0"/>
            <a:chExt cx="7982712" cy="5888735"/>
          </a:xfrm>
        </p:grpSpPr>
        <p:sp>
          <p:nvSpPr>
            <p:cNvPr id="35" name="Shape 35"/>
            <p:cNvSpPr/>
            <p:nvPr/>
          </p:nvSpPr>
          <p:spPr>
            <a:xfrm>
              <a:off x="1" y="0"/>
              <a:ext cx="7982712" cy="5888736"/>
            </a:xfrm>
            <a:prstGeom prst="rect">
              <a:avLst/>
            </a:prstGeom>
            <a:noFill/>
            <a:ln w="12700" cap="flat">
              <a:solidFill>
                <a:srgbClr val="BEBDB2"/>
              </a:solidFill>
              <a:prstDash val="solid"/>
              <a:bevel/>
            </a:ln>
            <a:effectLst/>
          </p:spPr>
          <p:txBody>
            <a:bodyPr wrap="square" lIns="0" tIns="0" rIns="0" bIns="0" numCol="1" anchor="ctr">
              <a:noAutofit/>
            </a:bodyPr>
            <a:lstStyle/>
            <a:p>
              <a:pPr lvl="0" algn="ctr">
                <a:defRPr>
                  <a:solidFill>
                    <a:srgbClr val="000000"/>
                  </a:solidFill>
                </a:defRPr>
              </a:pPr>
            </a:p>
          </p:txBody>
        </p:sp>
        <p:sp>
          <p:nvSpPr>
            <p:cNvPr id="36" name="Shape 36"/>
            <p:cNvSpPr/>
            <p:nvPr/>
          </p:nvSpPr>
          <p:spPr>
            <a:xfrm>
              <a:off x="0" y="5658157"/>
              <a:ext cx="7982712" cy="1473"/>
            </a:xfrm>
            <a:prstGeom prst="line">
              <a:avLst/>
            </a:prstGeom>
            <a:noFill/>
            <a:ln w="12700" cap="flat">
              <a:solidFill>
                <a:srgbClr val="BEBDB2"/>
              </a:solidFill>
              <a:prstDash val="solid"/>
              <a:bevel/>
            </a:ln>
            <a:effectLst/>
          </p:spPr>
          <p:txBody>
            <a:bodyPr wrap="square" lIns="0" tIns="0" rIns="0" bIns="0" numCol="1" anchor="t">
              <a:noAutofit/>
            </a:bodyPr>
            <a:lstStyle/>
            <a:p>
              <a:pPr lvl="0" defTabSz="457200">
                <a:defRPr sz="1200">
                  <a:solidFill>
                    <a:srgbClr val="000000"/>
                  </a:solidFill>
                  <a:latin typeface="+mn-lt"/>
                  <a:ea typeface="+mn-ea"/>
                  <a:cs typeface="+mn-cs"/>
                  <a:sym typeface="Helvetica"/>
                </a:defRPr>
              </a:pPr>
            </a:p>
          </p:txBody>
        </p:sp>
        <p:sp>
          <p:nvSpPr>
            <p:cNvPr id="37" name="Shape 37"/>
            <p:cNvSpPr/>
            <p:nvPr/>
          </p:nvSpPr>
          <p:spPr>
            <a:xfrm>
              <a:off x="0" y="2952039"/>
              <a:ext cx="7982712" cy="1473"/>
            </a:xfrm>
            <a:prstGeom prst="line">
              <a:avLst/>
            </a:prstGeom>
            <a:noFill/>
            <a:ln w="12700" cap="flat">
              <a:solidFill>
                <a:srgbClr val="BEBDB2"/>
              </a:solidFill>
              <a:prstDash val="solid"/>
              <a:bevel/>
            </a:ln>
            <a:effectLst/>
          </p:spPr>
          <p:txBody>
            <a:bodyPr wrap="square" lIns="0" tIns="0" rIns="0" bIns="0" numCol="1" anchor="t">
              <a:noAutofit/>
            </a:bodyPr>
            <a:lstStyle/>
            <a:p>
              <a:pPr lvl="0" defTabSz="457200">
                <a:defRPr sz="1200">
                  <a:solidFill>
                    <a:srgbClr val="000000"/>
                  </a:solidFill>
                  <a:latin typeface="+mn-lt"/>
                  <a:ea typeface="+mn-ea"/>
                  <a:cs typeface="+mn-cs"/>
                  <a:sym typeface="Helvetica"/>
                </a:defRPr>
              </a:pPr>
            </a:p>
          </p:txBody>
        </p:sp>
      </p:gr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Section Header">
    <p:spTree>
      <p:nvGrpSpPr>
        <p:cNvPr id="1" name=""/>
        <p:cNvGrpSpPr/>
        <p:nvPr/>
      </p:nvGrpSpPr>
      <p:grpSpPr>
        <a:xfrm>
          <a:off x="0" y="0"/>
          <a:ext cx="0" cy="0"/>
          <a:chOff x="0" y="0"/>
          <a:chExt cx="0" cy="0"/>
        </a:xfrm>
      </p:grpSpPr>
      <p:grpSp>
        <p:nvGrpSpPr>
          <p:cNvPr id="44" name="Group 44"/>
          <p:cNvGrpSpPr/>
          <p:nvPr/>
        </p:nvGrpSpPr>
        <p:grpSpPr>
          <a:xfrm>
            <a:off x="182879" y="173699"/>
            <a:ext cx="8778242" cy="6510602"/>
            <a:chOff x="0" y="0"/>
            <a:chExt cx="8778240" cy="6510601"/>
          </a:xfrm>
        </p:grpSpPr>
        <p:pic>
          <p:nvPicPr>
            <p:cNvPr id="40" name="image5.jpg" descr="PaperPanel-Base.jpg"/>
            <p:cNvPicPr/>
            <p:nvPr/>
          </p:nvPicPr>
          <p:blipFill>
            <a:blip r:embed="rId2">
              <a:extLst/>
            </a:blip>
            <a:stretch>
              <a:fillRect/>
            </a:stretch>
          </p:blipFill>
          <p:spPr>
            <a:xfrm>
              <a:off x="0" y="0"/>
              <a:ext cx="8778241" cy="6510602"/>
            </a:xfrm>
            <a:prstGeom prst="rect">
              <a:avLst/>
            </a:prstGeom>
            <a:ln w="12700" cap="flat">
              <a:noFill/>
              <a:miter lim="400000"/>
            </a:ln>
            <a:effectLst>
              <a:outerShdw sx="100000" sy="100000" kx="0" ky="0" algn="b" rotWithShape="0" blurRad="63500" dist="0" dir="0">
                <a:srgbClr val="000000">
                  <a:alpha val="40000"/>
                </a:srgbClr>
              </a:outerShdw>
            </a:effectLst>
          </p:spPr>
        </p:pic>
        <p:grpSp>
          <p:nvGrpSpPr>
            <p:cNvPr id="43" name="Group 43"/>
            <p:cNvGrpSpPr/>
            <p:nvPr/>
          </p:nvGrpSpPr>
          <p:grpSpPr>
            <a:xfrm>
              <a:off x="73151" y="64044"/>
              <a:ext cx="8622794" cy="6364225"/>
              <a:chOff x="0" y="0"/>
              <a:chExt cx="8622792" cy="6364223"/>
            </a:xfrm>
          </p:grpSpPr>
          <p:sp>
            <p:nvSpPr>
              <p:cNvPr id="41" name="Shape 41"/>
              <p:cNvSpPr/>
              <p:nvPr/>
            </p:nvSpPr>
            <p:spPr>
              <a:xfrm>
                <a:off x="-1" y="0"/>
                <a:ext cx="8622794" cy="6364224"/>
              </a:xfrm>
              <a:prstGeom prst="rect">
                <a:avLst/>
              </a:prstGeom>
              <a:noFill/>
              <a:ln w="12700" cap="flat">
                <a:solidFill>
                  <a:srgbClr val="BEBDB2"/>
                </a:solidFill>
                <a:prstDash val="solid"/>
                <a:bevel/>
              </a:ln>
              <a:effectLst/>
            </p:spPr>
            <p:txBody>
              <a:bodyPr wrap="square" lIns="0" tIns="0" rIns="0" bIns="0" numCol="1" anchor="ctr">
                <a:noAutofit/>
              </a:bodyPr>
              <a:lstStyle/>
              <a:p>
                <a:pPr lvl="0" algn="ctr">
                  <a:defRPr>
                    <a:solidFill>
                      <a:srgbClr val="000000"/>
                    </a:solidFill>
                  </a:defRPr>
                </a:pPr>
              </a:p>
            </p:txBody>
          </p:sp>
          <p:sp>
            <p:nvSpPr>
              <p:cNvPr id="42" name="Shape 42"/>
              <p:cNvSpPr/>
              <p:nvPr/>
            </p:nvSpPr>
            <p:spPr>
              <a:xfrm>
                <a:off x="-1" y="6141594"/>
                <a:ext cx="8622793" cy="1589"/>
              </a:xfrm>
              <a:prstGeom prst="line">
                <a:avLst/>
              </a:prstGeom>
              <a:noFill/>
              <a:ln w="12700" cap="flat">
                <a:solidFill>
                  <a:srgbClr val="BEBDB2"/>
                </a:solidFill>
                <a:prstDash val="solid"/>
                <a:bevel/>
              </a:ln>
              <a:effectLst/>
            </p:spPr>
            <p:txBody>
              <a:bodyPr wrap="square" lIns="0" tIns="0" rIns="0" bIns="0" numCol="1" anchor="t">
                <a:noAutofit/>
              </a:bodyPr>
              <a:lstStyle/>
              <a:p>
                <a:pPr lvl="0" defTabSz="457200">
                  <a:defRPr sz="1200">
                    <a:solidFill>
                      <a:srgbClr val="000000"/>
                    </a:solidFill>
                    <a:latin typeface="+mn-lt"/>
                    <a:ea typeface="+mn-ea"/>
                    <a:cs typeface="+mn-cs"/>
                    <a:sym typeface="Helvetica"/>
                  </a:defRPr>
                </a:pPr>
              </a:p>
            </p:txBody>
          </p:sp>
        </p:grpSp>
      </p:grpSp>
      <p:sp>
        <p:nvSpPr>
          <p:cNvPr id="45" name="Shape 45"/>
          <p:cNvSpPr/>
          <p:nvPr>
            <p:ph type="title"/>
          </p:nvPr>
        </p:nvSpPr>
        <p:spPr>
          <a:xfrm>
            <a:off x="900112" y="0"/>
            <a:ext cx="7345363" cy="3048000"/>
          </a:xfrm>
          <a:prstGeom prst="rect">
            <a:avLst/>
          </a:prstGeom>
        </p:spPr>
        <p:txBody>
          <a:bodyPr anchor="b">
            <a:noAutofit/>
          </a:bodyPr>
          <a:lstStyle>
            <a:lvl1pPr>
              <a:defRPr sz="5400"/>
            </a:lvl1pPr>
          </a:lstStyle>
          <a:p>
            <a:pPr lvl="0">
              <a:defRPr sz="1800">
                <a:solidFill>
                  <a:srgbClr val="000000"/>
                </a:solidFill>
              </a:defRPr>
            </a:pPr>
            <a:r>
              <a:rPr sz="5400">
                <a:solidFill>
                  <a:srgbClr val="404040"/>
                </a:solidFill>
              </a:rPr>
              <a:t>Click to edit Master title style</a:t>
            </a:r>
          </a:p>
        </p:txBody>
      </p:sp>
      <p:sp>
        <p:nvSpPr>
          <p:cNvPr id="46" name="Shape 46"/>
          <p:cNvSpPr/>
          <p:nvPr>
            <p:ph type="body" idx="1"/>
          </p:nvPr>
        </p:nvSpPr>
        <p:spPr>
          <a:xfrm>
            <a:off x="900112" y="3134566"/>
            <a:ext cx="7345363" cy="3214688"/>
          </a:xfrm>
          <a:prstGeom prst="rect">
            <a:avLst/>
          </a:prstGeom>
        </p:spPr>
        <p:txBody>
          <a:bodyPr/>
          <a:lstStyle>
            <a:lvl1pPr marL="0" indent="0" algn="ctr">
              <a:spcBef>
                <a:spcPts val="300"/>
              </a:spcBef>
              <a:buClrTx/>
              <a:buSzTx/>
              <a:buFontTx/>
              <a:buNone/>
              <a:defRPr sz="2000"/>
            </a:lvl1pPr>
          </a:lstStyle>
          <a:p>
            <a:pPr lvl="0">
              <a:defRPr sz="1800">
                <a:solidFill>
                  <a:srgbClr val="000000"/>
                </a:solidFill>
              </a:defRPr>
            </a:pPr>
            <a:r>
              <a:rPr sz="2000">
                <a:solidFill>
                  <a:srgbClr val="404040"/>
                </a:solidFill>
              </a:rPr>
              <a:t>Click to edit Master text styles</a:t>
            </a:r>
          </a:p>
        </p:txBody>
      </p:sp>
      <p:sp>
        <p:nvSpPr>
          <p:cNvPr id="47" name="Shape 47"/>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Two Content">
    <p:spTree>
      <p:nvGrpSpPr>
        <p:cNvPr id="1" name=""/>
        <p:cNvGrpSpPr/>
        <p:nvPr/>
      </p:nvGrpSpPr>
      <p:grpSpPr>
        <a:xfrm>
          <a:off x="0" y="0"/>
          <a:ext cx="0" cy="0"/>
          <a:chOff x="0" y="0"/>
          <a:chExt cx="0" cy="0"/>
        </a:xfrm>
      </p:grpSpPr>
      <p:grpSp>
        <p:nvGrpSpPr>
          <p:cNvPr id="54" name="Group 54"/>
          <p:cNvGrpSpPr/>
          <p:nvPr/>
        </p:nvGrpSpPr>
        <p:grpSpPr>
          <a:xfrm>
            <a:off x="182879" y="173699"/>
            <a:ext cx="8778242" cy="6510602"/>
            <a:chOff x="0" y="0"/>
            <a:chExt cx="8778240" cy="6510601"/>
          </a:xfrm>
        </p:grpSpPr>
        <p:pic>
          <p:nvPicPr>
            <p:cNvPr id="49" name="image5.jpg" descr="PaperPanel-Base.jpg"/>
            <p:cNvPicPr/>
            <p:nvPr/>
          </p:nvPicPr>
          <p:blipFill>
            <a:blip r:embed="rId2">
              <a:extLst/>
            </a:blip>
            <a:stretch>
              <a:fillRect/>
            </a:stretch>
          </p:blipFill>
          <p:spPr>
            <a:xfrm>
              <a:off x="0" y="0"/>
              <a:ext cx="8778241" cy="6510602"/>
            </a:xfrm>
            <a:prstGeom prst="rect">
              <a:avLst/>
            </a:prstGeom>
            <a:ln w="12700" cap="flat">
              <a:noFill/>
              <a:miter lim="400000"/>
            </a:ln>
            <a:effectLst>
              <a:outerShdw sx="100000" sy="100000" kx="0" ky="0" algn="b" rotWithShape="0" blurRad="63500" dist="0" dir="0">
                <a:srgbClr val="000000">
                  <a:alpha val="40000"/>
                </a:srgbClr>
              </a:outerShdw>
            </a:effectLst>
          </p:spPr>
        </p:pic>
        <p:grpSp>
          <p:nvGrpSpPr>
            <p:cNvPr id="53" name="Group 53"/>
            <p:cNvGrpSpPr/>
            <p:nvPr/>
          </p:nvGrpSpPr>
          <p:grpSpPr>
            <a:xfrm>
              <a:off x="73151" y="64044"/>
              <a:ext cx="8622794" cy="6364225"/>
              <a:chOff x="0" y="0"/>
              <a:chExt cx="8622792" cy="6364223"/>
            </a:xfrm>
          </p:grpSpPr>
          <p:sp>
            <p:nvSpPr>
              <p:cNvPr id="50" name="Shape 50"/>
              <p:cNvSpPr/>
              <p:nvPr/>
            </p:nvSpPr>
            <p:spPr>
              <a:xfrm>
                <a:off x="-1" y="0"/>
                <a:ext cx="8622794" cy="6364224"/>
              </a:xfrm>
              <a:prstGeom prst="rect">
                <a:avLst/>
              </a:prstGeom>
              <a:noFill/>
              <a:ln w="12700" cap="flat">
                <a:solidFill>
                  <a:srgbClr val="BEBDB2"/>
                </a:solidFill>
                <a:prstDash val="solid"/>
                <a:bevel/>
              </a:ln>
              <a:effectLst/>
            </p:spPr>
            <p:txBody>
              <a:bodyPr wrap="square" lIns="0" tIns="0" rIns="0" bIns="0" numCol="1" anchor="ctr">
                <a:noAutofit/>
              </a:bodyPr>
              <a:lstStyle/>
              <a:p>
                <a:pPr lvl="0" algn="ctr">
                  <a:defRPr>
                    <a:solidFill>
                      <a:srgbClr val="000000"/>
                    </a:solidFill>
                  </a:defRPr>
                </a:pPr>
              </a:p>
            </p:txBody>
          </p:sp>
          <p:sp>
            <p:nvSpPr>
              <p:cNvPr id="51" name="Shape 51"/>
              <p:cNvSpPr/>
              <p:nvPr/>
            </p:nvSpPr>
            <p:spPr>
              <a:xfrm>
                <a:off x="-1" y="6141594"/>
                <a:ext cx="8622793" cy="1589"/>
              </a:xfrm>
              <a:prstGeom prst="line">
                <a:avLst/>
              </a:prstGeom>
              <a:noFill/>
              <a:ln w="12700" cap="flat">
                <a:solidFill>
                  <a:srgbClr val="BEBDB2"/>
                </a:solidFill>
                <a:prstDash val="solid"/>
                <a:bevel/>
              </a:ln>
              <a:effectLst/>
            </p:spPr>
            <p:txBody>
              <a:bodyPr wrap="square" lIns="0" tIns="0" rIns="0" bIns="0" numCol="1" anchor="t">
                <a:noAutofit/>
              </a:bodyPr>
              <a:lstStyle/>
              <a:p>
                <a:pPr lvl="0" defTabSz="457200">
                  <a:defRPr sz="1200">
                    <a:solidFill>
                      <a:srgbClr val="000000"/>
                    </a:solidFill>
                    <a:latin typeface="+mn-lt"/>
                    <a:ea typeface="+mn-ea"/>
                    <a:cs typeface="+mn-cs"/>
                    <a:sym typeface="Helvetica"/>
                  </a:defRPr>
                </a:pPr>
              </a:p>
            </p:txBody>
          </p:sp>
          <p:sp>
            <p:nvSpPr>
              <p:cNvPr id="52" name="Shape 52"/>
              <p:cNvSpPr/>
              <p:nvPr/>
            </p:nvSpPr>
            <p:spPr>
              <a:xfrm>
                <a:off x="-1" y="1364961"/>
                <a:ext cx="8622794" cy="64009"/>
              </a:xfrm>
              <a:prstGeom prst="rect">
                <a:avLst/>
              </a:prstGeom>
              <a:solidFill>
                <a:srgbClr val="CBD2D5"/>
              </a:solidFill>
              <a:ln w="3175" cap="flat">
                <a:solidFill>
                  <a:srgbClr val="D1D0C8"/>
                </a:solidFill>
                <a:prstDash val="solid"/>
                <a:bevel/>
              </a:ln>
              <a:effectLst/>
            </p:spPr>
            <p:txBody>
              <a:bodyPr wrap="square" lIns="0" tIns="0" rIns="0" bIns="0" numCol="1" anchor="ctr">
                <a:noAutofit/>
              </a:bodyPr>
              <a:lstStyle/>
              <a:p>
                <a:pPr lvl="0" algn="ctr">
                  <a:defRPr>
                    <a:solidFill>
                      <a:srgbClr val="000000"/>
                    </a:solidFill>
                  </a:defRPr>
                </a:pPr>
              </a:p>
            </p:txBody>
          </p:sp>
        </p:grpSp>
      </p:grpSp>
      <p:sp>
        <p:nvSpPr>
          <p:cNvPr id="55" name="Shape 55"/>
          <p:cNvSpPr/>
          <p:nvPr>
            <p:ph type="title"/>
          </p:nvPr>
        </p:nvSpPr>
        <p:spPr>
          <a:xfrm>
            <a:off x="900112" y="0"/>
            <a:ext cx="7345363" cy="1828166"/>
          </a:xfrm>
          <a:prstGeom prst="rect">
            <a:avLst/>
          </a:prstGeom>
        </p:spPr>
        <p:txBody>
          <a:bodyPr/>
          <a:lstStyle>
            <a:lvl1pPr>
              <a:defRPr sz="4800"/>
            </a:lvl1pPr>
          </a:lstStyle>
          <a:p>
            <a:pPr lvl="0">
              <a:defRPr sz="1800">
                <a:solidFill>
                  <a:srgbClr val="000000"/>
                </a:solidFill>
              </a:defRPr>
            </a:pPr>
            <a:r>
              <a:rPr sz="4800">
                <a:solidFill>
                  <a:srgbClr val="404040"/>
                </a:solidFill>
              </a:rPr>
              <a:t>Click to edit Master title style</a:t>
            </a:r>
          </a:p>
        </p:txBody>
      </p:sp>
      <p:sp>
        <p:nvSpPr>
          <p:cNvPr id="56" name="Shape 56"/>
          <p:cNvSpPr/>
          <p:nvPr>
            <p:ph type="body" idx="1"/>
          </p:nvPr>
        </p:nvSpPr>
        <p:spPr>
          <a:xfrm>
            <a:off x="900111" y="2147888"/>
            <a:ext cx="3566160" cy="4710112"/>
          </a:xfrm>
          <a:prstGeom prst="rect">
            <a:avLst/>
          </a:prstGeom>
        </p:spPr>
        <p:txBody>
          <a:bodyPr/>
          <a:lstStyle>
            <a:lvl1pPr>
              <a:defRPr sz="2000"/>
            </a:lvl1pPr>
            <a:lvl2pPr marL="604837" indent="-254000">
              <a:defRPr sz="2000"/>
            </a:lvl2pPr>
            <a:lvl3pPr marL="833437" indent="-254000">
              <a:defRPr sz="2000"/>
            </a:lvl3pPr>
            <a:lvl4pPr marL="1062037" indent="-254000">
              <a:defRPr sz="2000"/>
            </a:lvl4pPr>
            <a:lvl5pPr marL="1290637" indent="-254000">
              <a:defRPr sz="2000"/>
            </a:lvl5pPr>
          </a:lstStyle>
          <a:p>
            <a:pPr lvl="0">
              <a:defRPr sz="1800">
                <a:solidFill>
                  <a:srgbClr val="000000"/>
                </a:solidFill>
              </a:defRPr>
            </a:pPr>
            <a:r>
              <a:rPr sz="2000">
                <a:solidFill>
                  <a:srgbClr val="404040"/>
                </a:solidFill>
              </a:rPr>
              <a:t>Click to edit Master text styles</a:t>
            </a:r>
            <a:endParaRPr sz="2000">
              <a:solidFill>
                <a:srgbClr val="404040"/>
              </a:solidFill>
            </a:endParaRPr>
          </a:p>
          <a:p>
            <a:pPr lvl="1">
              <a:defRPr sz="1800">
                <a:solidFill>
                  <a:srgbClr val="000000"/>
                </a:solidFill>
              </a:defRPr>
            </a:pPr>
            <a:r>
              <a:rPr sz="2000">
                <a:solidFill>
                  <a:srgbClr val="404040"/>
                </a:solidFill>
              </a:rPr>
              <a:t>Second level</a:t>
            </a:r>
            <a:endParaRPr sz="2000">
              <a:solidFill>
                <a:srgbClr val="404040"/>
              </a:solidFill>
            </a:endParaRPr>
          </a:p>
          <a:p>
            <a:pPr lvl="2">
              <a:defRPr sz="1800">
                <a:solidFill>
                  <a:srgbClr val="000000"/>
                </a:solidFill>
              </a:defRPr>
            </a:pPr>
            <a:r>
              <a:rPr sz="2000">
                <a:solidFill>
                  <a:srgbClr val="404040"/>
                </a:solidFill>
              </a:rPr>
              <a:t>Third level</a:t>
            </a:r>
            <a:endParaRPr sz="2000">
              <a:solidFill>
                <a:srgbClr val="404040"/>
              </a:solidFill>
            </a:endParaRPr>
          </a:p>
          <a:p>
            <a:pPr lvl="3">
              <a:defRPr sz="1800">
                <a:solidFill>
                  <a:srgbClr val="000000"/>
                </a:solidFill>
              </a:defRPr>
            </a:pPr>
            <a:r>
              <a:rPr sz="2000">
                <a:solidFill>
                  <a:srgbClr val="404040"/>
                </a:solidFill>
              </a:rPr>
              <a:t>Fourth level</a:t>
            </a:r>
            <a:endParaRPr sz="2000">
              <a:solidFill>
                <a:srgbClr val="404040"/>
              </a:solidFill>
            </a:endParaRPr>
          </a:p>
          <a:p>
            <a:pPr lvl="4">
              <a:defRPr sz="1800">
                <a:solidFill>
                  <a:srgbClr val="000000"/>
                </a:solidFill>
              </a:defRPr>
            </a:pPr>
            <a:r>
              <a:rPr sz="2000">
                <a:solidFill>
                  <a:srgbClr val="404040"/>
                </a:solidFill>
              </a:rPr>
              <a:t>Fifth level</a:t>
            </a:r>
          </a:p>
        </p:txBody>
      </p:sp>
      <p:sp>
        <p:nvSpPr>
          <p:cNvPr id="57" name="Shape 57"/>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Comparison">
    <p:spTree>
      <p:nvGrpSpPr>
        <p:cNvPr id="1" name=""/>
        <p:cNvGrpSpPr/>
        <p:nvPr/>
      </p:nvGrpSpPr>
      <p:grpSpPr>
        <a:xfrm>
          <a:off x="0" y="0"/>
          <a:ext cx="0" cy="0"/>
          <a:chOff x="0" y="0"/>
          <a:chExt cx="0" cy="0"/>
        </a:xfrm>
      </p:grpSpPr>
      <p:grpSp>
        <p:nvGrpSpPr>
          <p:cNvPr id="64" name="Group 64"/>
          <p:cNvGrpSpPr/>
          <p:nvPr/>
        </p:nvGrpSpPr>
        <p:grpSpPr>
          <a:xfrm>
            <a:off x="182879" y="173699"/>
            <a:ext cx="8778242" cy="6510602"/>
            <a:chOff x="0" y="0"/>
            <a:chExt cx="8778240" cy="6510601"/>
          </a:xfrm>
        </p:grpSpPr>
        <p:pic>
          <p:nvPicPr>
            <p:cNvPr id="59" name="image5.jpg" descr="PaperPanel-Base.jpg"/>
            <p:cNvPicPr/>
            <p:nvPr/>
          </p:nvPicPr>
          <p:blipFill>
            <a:blip r:embed="rId2">
              <a:extLst/>
            </a:blip>
            <a:stretch>
              <a:fillRect/>
            </a:stretch>
          </p:blipFill>
          <p:spPr>
            <a:xfrm>
              <a:off x="0" y="0"/>
              <a:ext cx="8778241" cy="6510602"/>
            </a:xfrm>
            <a:prstGeom prst="rect">
              <a:avLst/>
            </a:prstGeom>
            <a:ln w="12700" cap="flat">
              <a:noFill/>
              <a:miter lim="400000"/>
            </a:ln>
            <a:effectLst>
              <a:outerShdw sx="100000" sy="100000" kx="0" ky="0" algn="b" rotWithShape="0" blurRad="63500" dist="0" dir="0">
                <a:srgbClr val="000000">
                  <a:alpha val="40000"/>
                </a:srgbClr>
              </a:outerShdw>
            </a:effectLst>
          </p:spPr>
        </p:pic>
        <p:grpSp>
          <p:nvGrpSpPr>
            <p:cNvPr id="63" name="Group 63"/>
            <p:cNvGrpSpPr/>
            <p:nvPr/>
          </p:nvGrpSpPr>
          <p:grpSpPr>
            <a:xfrm>
              <a:off x="73151" y="64044"/>
              <a:ext cx="8622794" cy="6364225"/>
              <a:chOff x="0" y="0"/>
              <a:chExt cx="8622792" cy="6364223"/>
            </a:xfrm>
          </p:grpSpPr>
          <p:sp>
            <p:nvSpPr>
              <p:cNvPr id="60" name="Shape 60"/>
              <p:cNvSpPr/>
              <p:nvPr/>
            </p:nvSpPr>
            <p:spPr>
              <a:xfrm>
                <a:off x="-1" y="0"/>
                <a:ext cx="8622794" cy="6364224"/>
              </a:xfrm>
              <a:prstGeom prst="rect">
                <a:avLst/>
              </a:prstGeom>
              <a:noFill/>
              <a:ln w="12700" cap="flat">
                <a:solidFill>
                  <a:srgbClr val="BEBDB2"/>
                </a:solidFill>
                <a:prstDash val="solid"/>
                <a:bevel/>
              </a:ln>
              <a:effectLst/>
            </p:spPr>
            <p:txBody>
              <a:bodyPr wrap="square" lIns="0" tIns="0" rIns="0" bIns="0" numCol="1" anchor="ctr">
                <a:noAutofit/>
              </a:bodyPr>
              <a:lstStyle/>
              <a:p>
                <a:pPr lvl="0" algn="ctr">
                  <a:defRPr>
                    <a:solidFill>
                      <a:srgbClr val="000000"/>
                    </a:solidFill>
                  </a:defRPr>
                </a:pPr>
              </a:p>
            </p:txBody>
          </p:sp>
          <p:sp>
            <p:nvSpPr>
              <p:cNvPr id="61" name="Shape 61"/>
              <p:cNvSpPr/>
              <p:nvPr/>
            </p:nvSpPr>
            <p:spPr>
              <a:xfrm>
                <a:off x="-1" y="6141594"/>
                <a:ext cx="8622793" cy="1589"/>
              </a:xfrm>
              <a:prstGeom prst="line">
                <a:avLst/>
              </a:prstGeom>
              <a:noFill/>
              <a:ln w="12700" cap="flat">
                <a:solidFill>
                  <a:srgbClr val="BEBDB2"/>
                </a:solidFill>
                <a:prstDash val="solid"/>
                <a:bevel/>
              </a:ln>
              <a:effectLst/>
            </p:spPr>
            <p:txBody>
              <a:bodyPr wrap="square" lIns="0" tIns="0" rIns="0" bIns="0" numCol="1" anchor="t">
                <a:noAutofit/>
              </a:bodyPr>
              <a:lstStyle/>
              <a:p>
                <a:pPr lvl="0" defTabSz="457200">
                  <a:defRPr sz="1200">
                    <a:solidFill>
                      <a:srgbClr val="000000"/>
                    </a:solidFill>
                    <a:latin typeface="+mn-lt"/>
                    <a:ea typeface="+mn-ea"/>
                    <a:cs typeface="+mn-cs"/>
                    <a:sym typeface="Helvetica"/>
                  </a:defRPr>
                </a:pPr>
              </a:p>
            </p:txBody>
          </p:sp>
          <p:sp>
            <p:nvSpPr>
              <p:cNvPr id="62" name="Shape 62"/>
              <p:cNvSpPr/>
              <p:nvPr/>
            </p:nvSpPr>
            <p:spPr>
              <a:xfrm>
                <a:off x="-1" y="1364961"/>
                <a:ext cx="8622794" cy="64009"/>
              </a:xfrm>
              <a:prstGeom prst="rect">
                <a:avLst/>
              </a:prstGeom>
              <a:solidFill>
                <a:srgbClr val="CBD2D5"/>
              </a:solidFill>
              <a:ln w="3175" cap="flat">
                <a:solidFill>
                  <a:srgbClr val="D1D0C8"/>
                </a:solidFill>
                <a:prstDash val="solid"/>
                <a:bevel/>
              </a:ln>
              <a:effectLst/>
            </p:spPr>
            <p:txBody>
              <a:bodyPr wrap="square" lIns="0" tIns="0" rIns="0" bIns="0" numCol="1" anchor="ctr">
                <a:noAutofit/>
              </a:bodyPr>
              <a:lstStyle/>
              <a:p>
                <a:pPr lvl="0" algn="ctr">
                  <a:defRPr>
                    <a:solidFill>
                      <a:srgbClr val="000000"/>
                    </a:solidFill>
                  </a:defRPr>
                </a:pPr>
              </a:p>
            </p:txBody>
          </p:sp>
        </p:grpSp>
      </p:grpSp>
      <p:sp>
        <p:nvSpPr>
          <p:cNvPr id="65" name="Shape 65"/>
          <p:cNvSpPr/>
          <p:nvPr>
            <p:ph type="title"/>
          </p:nvPr>
        </p:nvSpPr>
        <p:spPr>
          <a:xfrm>
            <a:off x="900112" y="216452"/>
            <a:ext cx="7345363" cy="1395262"/>
          </a:xfrm>
          <a:prstGeom prst="rect">
            <a:avLst/>
          </a:prstGeom>
        </p:spPr>
        <p:txBody>
          <a:bodyPr/>
          <a:lstStyle>
            <a:lvl1pPr>
              <a:defRPr sz="4800"/>
            </a:lvl1pPr>
          </a:lstStyle>
          <a:p>
            <a:pPr lvl="0">
              <a:defRPr sz="1800">
                <a:solidFill>
                  <a:srgbClr val="000000"/>
                </a:solidFill>
              </a:defRPr>
            </a:pPr>
            <a:r>
              <a:rPr sz="4800">
                <a:solidFill>
                  <a:srgbClr val="404040"/>
                </a:solidFill>
              </a:rPr>
              <a:t>Click to edit Master title style</a:t>
            </a:r>
          </a:p>
        </p:txBody>
      </p:sp>
      <p:sp>
        <p:nvSpPr>
          <p:cNvPr id="66" name="Shape 66"/>
          <p:cNvSpPr/>
          <p:nvPr>
            <p:ph type="body" idx="1"/>
          </p:nvPr>
        </p:nvSpPr>
        <p:spPr>
          <a:xfrm>
            <a:off x="632300" y="1611713"/>
            <a:ext cx="3566161" cy="1027057"/>
          </a:xfrm>
          <a:prstGeom prst="rect">
            <a:avLst/>
          </a:prstGeom>
        </p:spPr>
        <p:txBody>
          <a:bodyPr anchor="ctr">
            <a:noAutofit/>
          </a:bodyPr>
          <a:lstStyle>
            <a:lvl1pPr marL="0" indent="0" algn="ctr">
              <a:spcBef>
                <a:spcPts val="300"/>
              </a:spcBef>
              <a:buClrTx/>
              <a:buSzTx/>
              <a:buFontTx/>
              <a:buNone/>
              <a:defRPr sz="2800"/>
            </a:lvl1pPr>
          </a:lstStyle>
          <a:p>
            <a:pPr lvl="0">
              <a:defRPr sz="1800">
                <a:solidFill>
                  <a:srgbClr val="000000"/>
                </a:solidFill>
              </a:defRPr>
            </a:pPr>
            <a:r>
              <a:rPr sz="2800">
                <a:solidFill>
                  <a:srgbClr val="404040"/>
                </a:solidFill>
              </a:rPr>
              <a:t>Click to edit Master text styles</a:t>
            </a:r>
          </a:p>
        </p:txBody>
      </p:sp>
      <p:sp>
        <p:nvSpPr>
          <p:cNvPr id="67" name="Shape 67"/>
          <p:cNvSpPr/>
          <p:nvPr>
            <p:ph type="sldNum" sz="quarter" idx="2"/>
          </p:nvPr>
        </p:nvSpPr>
        <p:spPr>
          <a:prstGeom prst="rect">
            <a:avLst/>
          </a:prstGeom>
        </p:spPr>
        <p:txBody>
          <a:bodyPr/>
          <a:lstStyle/>
          <a:p>
            <a:pPr lvl="0"/>
            <a:fld id="{86CB4B4D-7CA3-9044-876B-883B54F8677D}" type="slidenum"/>
          </a:p>
        </p:txBody>
      </p:sp>
      <p:sp>
        <p:nvSpPr>
          <p:cNvPr id="68" name="Shape 68"/>
          <p:cNvSpPr/>
          <p:nvPr/>
        </p:nvSpPr>
        <p:spPr>
          <a:xfrm>
            <a:off x="4571999" y="1671917"/>
            <a:ext cx="2287" cy="4711328"/>
          </a:xfrm>
          <a:prstGeom prst="line">
            <a:avLst/>
          </a:prstGeom>
          <a:ln w="12700">
            <a:solidFill>
              <a:srgbClr val="BEBDB2"/>
            </a:solidFill>
          </a:ln>
        </p:spPr>
        <p:txBody>
          <a:bodyPr lIns="0" tIns="0" rIns="0" bIns="0"/>
          <a:lstStyle/>
          <a:p>
            <a:pPr lvl="0" defTabSz="457200">
              <a:defRPr sz="1200">
                <a:solidFill>
                  <a:srgbClr val="000000"/>
                </a:solidFill>
                <a:latin typeface="+mn-lt"/>
                <a:ea typeface="+mn-ea"/>
                <a:cs typeface="+mn-cs"/>
                <a:sym typeface="Helvetica"/>
              </a:defRPr>
            </a:pPr>
          </a:p>
        </p:txBody>
      </p:sp>
      <p:sp>
        <p:nvSpPr>
          <p:cNvPr id="69" name="Shape 69"/>
          <p:cNvSpPr/>
          <p:nvPr/>
        </p:nvSpPr>
        <p:spPr>
          <a:xfrm>
            <a:off x="4571999" y="1671917"/>
            <a:ext cx="2287" cy="4711328"/>
          </a:xfrm>
          <a:prstGeom prst="line">
            <a:avLst/>
          </a:prstGeom>
          <a:ln w="12700">
            <a:solidFill>
              <a:srgbClr val="BEBDB2"/>
            </a:solidFill>
          </a:ln>
        </p:spPr>
        <p:txBody>
          <a:bodyPr lIns="0" tIns="0" rIns="0" bIns="0"/>
          <a:lstStyle/>
          <a:p>
            <a:pPr lvl="0" defTabSz="457200">
              <a:defRPr sz="1200">
                <a:solidFill>
                  <a:srgbClr val="000000"/>
                </a:solidFill>
                <a:latin typeface="+mn-lt"/>
                <a:ea typeface="+mn-ea"/>
                <a:cs typeface="+mn-cs"/>
                <a:sym typeface="Helvetica"/>
              </a:defRPr>
            </a:pP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Only">
    <p:spTree>
      <p:nvGrpSpPr>
        <p:cNvPr id="1" name=""/>
        <p:cNvGrpSpPr/>
        <p:nvPr/>
      </p:nvGrpSpPr>
      <p:grpSpPr>
        <a:xfrm>
          <a:off x="0" y="0"/>
          <a:ext cx="0" cy="0"/>
          <a:chOff x="0" y="0"/>
          <a:chExt cx="0" cy="0"/>
        </a:xfrm>
      </p:grpSpPr>
      <p:grpSp>
        <p:nvGrpSpPr>
          <p:cNvPr id="76" name="Group 76"/>
          <p:cNvGrpSpPr/>
          <p:nvPr/>
        </p:nvGrpSpPr>
        <p:grpSpPr>
          <a:xfrm>
            <a:off x="182879" y="173699"/>
            <a:ext cx="8778242" cy="6510602"/>
            <a:chOff x="0" y="0"/>
            <a:chExt cx="8778240" cy="6510601"/>
          </a:xfrm>
        </p:grpSpPr>
        <p:pic>
          <p:nvPicPr>
            <p:cNvPr id="71" name="image5.jpg" descr="PaperPanel-Base.jpg"/>
            <p:cNvPicPr/>
            <p:nvPr/>
          </p:nvPicPr>
          <p:blipFill>
            <a:blip r:embed="rId2">
              <a:extLst/>
            </a:blip>
            <a:stretch>
              <a:fillRect/>
            </a:stretch>
          </p:blipFill>
          <p:spPr>
            <a:xfrm>
              <a:off x="0" y="0"/>
              <a:ext cx="8778241" cy="6510602"/>
            </a:xfrm>
            <a:prstGeom prst="rect">
              <a:avLst/>
            </a:prstGeom>
            <a:ln w="12700" cap="flat">
              <a:noFill/>
              <a:miter lim="400000"/>
            </a:ln>
            <a:effectLst>
              <a:outerShdw sx="100000" sy="100000" kx="0" ky="0" algn="b" rotWithShape="0" blurRad="63500" dist="0" dir="0">
                <a:srgbClr val="000000">
                  <a:alpha val="40000"/>
                </a:srgbClr>
              </a:outerShdw>
            </a:effectLst>
          </p:spPr>
        </p:pic>
        <p:grpSp>
          <p:nvGrpSpPr>
            <p:cNvPr id="75" name="Group 75"/>
            <p:cNvGrpSpPr/>
            <p:nvPr/>
          </p:nvGrpSpPr>
          <p:grpSpPr>
            <a:xfrm>
              <a:off x="73151" y="64044"/>
              <a:ext cx="8622794" cy="6364225"/>
              <a:chOff x="0" y="0"/>
              <a:chExt cx="8622792" cy="6364223"/>
            </a:xfrm>
          </p:grpSpPr>
          <p:sp>
            <p:nvSpPr>
              <p:cNvPr id="72" name="Shape 72"/>
              <p:cNvSpPr/>
              <p:nvPr/>
            </p:nvSpPr>
            <p:spPr>
              <a:xfrm>
                <a:off x="-1" y="0"/>
                <a:ext cx="8622794" cy="6364224"/>
              </a:xfrm>
              <a:prstGeom prst="rect">
                <a:avLst/>
              </a:prstGeom>
              <a:noFill/>
              <a:ln w="12700" cap="flat">
                <a:solidFill>
                  <a:srgbClr val="BEBDB2"/>
                </a:solidFill>
                <a:prstDash val="solid"/>
                <a:bevel/>
              </a:ln>
              <a:effectLst/>
            </p:spPr>
            <p:txBody>
              <a:bodyPr wrap="square" lIns="0" tIns="0" rIns="0" bIns="0" numCol="1" anchor="ctr">
                <a:noAutofit/>
              </a:bodyPr>
              <a:lstStyle/>
              <a:p>
                <a:pPr lvl="0" algn="ctr">
                  <a:defRPr>
                    <a:solidFill>
                      <a:srgbClr val="000000"/>
                    </a:solidFill>
                  </a:defRPr>
                </a:pPr>
              </a:p>
            </p:txBody>
          </p:sp>
          <p:sp>
            <p:nvSpPr>
              <p:cNvPr id="73" name="Shape 73"/>
              <p:cNvSpPr/>
              <p:nvPr/>
            </p:nvSpPr>
            <p:spPr>
              <a:xfrm>
                <a:off x="-1" y="6141594"/>
                <a:ext cx="8622793" cy="1589"/>
              </a:xfrm>
              <a:prstGeom prst="line">
                <a:avLst/>
              </a:prstGeom>
              <a:noFill/>
              <a:ln w="12700" cap="flat">
                <a:solidFill>
                  <a:srgbClr val="BEBDB2"/>
                </a:solidFill>
                <a:prstDash val="solid"/>
                <a:bevel/>
              </a:ln>
              <a:effectLst/>
            </p:spPr>
            <p:txBody>
              <a:bodyPr wrap="square" lIns="0" tIns="0" rIns="0" bIns="0" numCol="1" anchor="t">
                <a:noAutofit/>
              </a:bodyPr>
              <a:lstStyle/>
              <a:p>
                <a:pPr lvl="0" defTabSz="457200">
                  <a:defRPr sz="1200">
                    <a:solidFill>
                      <a:srgbClr val="000000"/>
                    </a:solidFill>
                    <a:latin typeface="+mn-lt"/>
                    <a:ea typeface="+mn-ea"/>
                    <a:cs typeface="+mn-cs"/>
                    <a:sym typeface="Helvetica"/>
                  </a:defRPr>
                </a:pPr>
              </a:p>
            </p:txBody>
          </p:sp>
          <p:sp>
            <p:nvSpPr>
              <p:cNvPr id="74" name="Shape 74"/>
              <p:cNvSpPr/>
              <p:nvPr/>
            </p:nvSpPr>
            <p:spPr>
              <a:xfrm>
                <a:off x="-1" y="1364961"/>
                <a:ext cx="8622794" cy="64009"/>
              </a:xfrm>
              <a:prstGeom prst="rect">
                <a:avLst/>
              </a:prstGeom>
              <a:solidFill>
                <a:srgbClr val="CBD2D5"/>
              </a:solidFill>
              <a:ln w="3175" cap="flat">
                <a:solidFill>
                  <a:srgbClr val="D1D0C8"/>
                </a:solidFill>
                <a:prstDash val="solid"/>
                <a:bevel/>
              </a:ln>
              <a:effectLst/>
            </p:spPr>
            <p:txBody>
              <a:bodyPr wrap="square" lIns="0" tIns="0" rIns="0" bIns="0" numCol="1" anchor="ctr">
                <a:noAutofit/>
              </a:bodyPr>
              <a:lstStyle/>
              <a:p>
                <a:pPr lvl="0" algn="ctr">
                  <a:defRPr>
                    <a:solidFill>
                      <a:srgbClr val="000000"/>
                    </a:solidFill>
                  </a:defRPr>
                </a:pPr>
              </a:p>
            </p:txBody>
          </p:sp>
        </p:grpSp>
      </p:grpSp>
      <p:sp>
        <p:nvSpPr>
          <p:cNvPr id="77" name="Shape 77"/>
          <p:cNvSpPr/>
          <p:nvPr>
            <p:ph type="title"/>
          </p:nvPr>
        </p:nvSpPr>
        <p:spPr>
          <a:xfrm>
            <a:off x="900112" y="227965"/>
            <a:ext cx="7345363" cy="1372236"/>
          </a:xfrm>
          <a:prstGeom prst="rect">
            <a:avLst/>
          </a:prstGeom>
        </p:spPr>
        <p:txBody>
          <a:bodyPr/>
          <a:lstStyle>
            <a:lvl1pPr>
              <a:defRPr sz="4800"/>
            </a:lvl1pPr>
          </a:lstStyle>
          <a:p>
            <a:pPr lvl="0">
              <a:defRPr sz="1800">
                <a:solidFill>
                  <a:srgbClr val="000000"/>
                </a:solidFill>
              </a:defRPr>
            </a:pPr>
            <a:r>
              <a:rPr sz="4800">
                <a:solidFill>
                  <a:srgbClr val="404040"/>
                </a:solidFill>
              </a:rPr>
              <a:t>Click to edit Master title style</a:t>
            </a:r>
          </a:p>
        </p:txBody>
      </p:sp>
      <p:sp>
        <p:nvSpPr>
          <p:cNvPr id="78" name="Shape 78"/>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grpSp>
        <p:nvGrpSpPr>
          <p:cNvPr id="84" name="Group 84"/>
          <p:cNvGrpSpPr/>
          <p:nvPr/>
        </p:nvGrpSpPr>
        <p:grpSpPr>
          <a:xfrm>
            <a:off x="182879" y="173699"/>
            <a:ext cx="8778242" cy="6510602"/>
            <a:chOff x="0" y="0"/>
            <a:chExt cx="8778240" cy="6510601"/>
          </a:xfrm>
        </p:grpSpPr>
        <p:pic>
          <p:nvPicPr>
            <p:cNvPr id="80" name="image5.jpg" descr="PaperPanel-Base.jpg"/>
            <p:cNvPicPr/>
            <p:nvPr/>
          </p:nvPicPr>
          <p:blipFill>
            <a:blip r:embed="rId2">
              <a:extLst/>
            </a:blip>
            <a:stretch>
              <a:fillRect/>
            </a:stretch>
          </p:blipFill>
          <p:spPr>
            <a:xfrm>
              <a:off x="0" y="0"/>
              <a:ext cx="8778241" cy="6510602"/>
            </a:xfrm>
            <a:prstGeom prst="rect">
              <a:avLst/>
            </a:prstGeom>
            <a:ln w="12700" cap="flat">
              <a:noFill/>
              <a:miter lim="400000"/>
            </a:ln>
            <a:effectLst>
              <a:outerShdw sx="100000" sy="100000" kx="0" ky="0" algn="b" rotWithShape="0" blurRad="63500" dist="0" dir="0">
                <a:srgbClr val="000000">
                  <a:alpha val="40000"/>
                </a:srgbClr>
              </a:outerShdw>
            </a:effectLst>
          </p:spPr>
        </p:pic>
        <p:grpSp>
          <p:nvGrpSpPr>
            <p:cNvPr id="83" name="Group 83"/>
            <p:cNvGrpSpPr/>
            <p:nvPr/>
          </p:nvGrpSpPr>
          <p:grpSpPr>
            <a:xfrm>
              <a:off x="73151" y="64044"/>
              <a:ext cx="8622794" cy="6364225"/>
              <a:chOff x="0" y="0"/>
              <a:chExt cx="8622792" cy="6364223"/>
            </a:xfrm>
          </p:grpSpPr>
          <p:sp>
            <p:nvSpPr>
              <p:cNvPr id="81" name="Shape 81"/>
              <p:cNvSpPr/>
              <p:nvPr/>
            </p:nvSpPr>
            <p:spPr>
              <a:xfrm>
                <a:off x="-1" y="0"/>
                <a:ext cx="8622794" cy="6364224"/>
              </a:xfrm>
              <a:prstGeom prst="rect">
                <a:avLst/>
              </a:prstGeom>
              <a:noFill/>
              <a:ln w="12700" cap="flat">
                <a:solidFill>
                  <a:srgbClr val="BEBDB2"/>
                </a:solidFill>
                <a:prstDash val="solid"/>
                <a:bevel/>
              </a:ln>
              <a:effectLst/>
            </p:spPr>
            <p:txBody>
              <a:bodyPr wrap="square" lIns="0" tIns="0" rIns="0" bIns="0" numCol="1" anchor="ctr">
                <a:noAutofit/>
              </a:bodyPr>
              <a:lstStyle/>
              <a:p>
                <a:pPr lvl="0" algn="ctr">
                  <a:defRPr>
                    <a:solidFill>
                      <a:srgbClr val="000000"/>
                    </a:solidFill>
                  </a:defRPr>
                </a:pPr>
              </a:p>
            </p:txBody>
          </p:sp>
          <p:sp>
            <p:nvSpPr>
              <p:cNvPr id="82" name="Shape 82"/>
              <p:cNvSpPr/>
              <p:nvPr/>
            </p:nvSpPr>
            <p:spPr>
              <a:xfrm>
                <a:off x="-1" y="6141594"/>
                <a:ext cx="8622793" cy="1589"/>
              </a:xfrm>
              <a:prstGeom prst="line">
                <a:avLst/>
              </a:prstGeom>
              <a:noFill/>
              <a:ln w="12700" cap="flat">
                <a:solidFill>
                  <a:srgbClr val="BEBDB2"/>
                </a:solidFill>
                <a:prstDash val="solid"/>
                <a:bevel/>
              </a:ln>
              <a:effectLst/>
            </p:spPr>
            <p:txBody>
              <a:bodyPr wrap="square" lIns="0" tIns="0" rIns="0" bIns="0" numCol="1" anchor="t">
                <a:noAutofit/>
              </a:bodyPr>
              <a:lstStyle/>
              <a:p>
                <a:pPr lvl="0" defTabSz="457200">
                  <a:defRPr sz="1200">
                    <a:solidFill>
                      <a:srgbClr val="000000"/>
                    </a:solidFill>
                    <a:latin typeface="+mn-lt"/>
                    <a:ea typeface="+mn-ea"/>
                    <a:cs typeface="+mn-cs"/>
                    <a:sym typeface="Helvetica"/>
                  </a:defRPr>
                </a:pPr>
              </a:p>
            </p:txBody>
          </p:sp>
        </p:grpSp>
      </p:grpSp>
      <p:sp>
        <p:nvSpPr>
          <p:cNvPr id="85" name="Shape 85"/>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Content with Caption">
    <p:spTree>
      <p:nvGrpSpPr>
        <p:cNvPr id="1" name=""/>
        <p:cNvGrpSpPr/>
        <p:nvPr/>
      </p:nvGrpSpPr>
      <p:grpSpPr>
        <a:xfrm>
          <a:off x="0" y="0"/>
          <a:ext cx="0" cy="0"/>
          <a:chOff x="0" y="0"/>
          <a:chExt cx="0" cy="0"/>
        </a:xfrm>
      </p:grpSpPr>
      <p:grpSp>
        <p:nvGrpSpPr>
          <p:cNvPr id="93" name="Group 93"/>
          <p:cNvGrpSpPr/>
          <p:nvPr/>
        </p:nvGrpSpPr>
        <p:grpSpPr>
          <a:xfrm>
            <a:off x="182879" y="173699"/>
            <a:ext cx="8778242" cy="6510602"/>
            <a:chOff x="0" y="0"/>
            <a:chExt cx="8778240" cy="6510601"/>
          </a:xfrm>
        </p:grpSpPr>
        <p:grpSp>
          <p:nvGrpSpPr>
            <p:cNvPr id="91" name="Group 91"/>
            <p:cNvGrpSpPr/>
            <p:nvPr/>
          </p:nvGrpSpPr>
          <p:grpSpPr>
            <a:xfrm>
              <a:off x="0" y="0"/>
              <a:ext cx="8778241" cy="6510602"/>
              <a:chOff x="0" y="0"/>
              <a:chExt cx="8778240" cy="6510601"/>
            </a:xfrm>
          </p:grpSpPr>
          <p:pic>
            <p:nvPicPr>
              <p:cNvPr id="87" name="image5.jpg" descr="PaperPanel-Base.jpg"/>
              <p:cNvPicPr/>
              <p:nvPr/>
            </p:nvPicPr>
            <p:blipFill>
              <a:blip r:embed="rId2">
                <a:extLst/>
              </a:blip>
              <a:stretch>
                <a:fillRect/>
              </a:stretch>
            </p:blipFill>
            <p:spPr>
              <a:xfrm>
                <a:off x="0" y="0"/>
                <a:ext cx="8778241" cy="6510602"/>
              </a:xfrm>
              <a:prstGeom prst="rect">
                <a:avLst/>
              </a:prstGeom>
              <a:ln w="12700" cap="flat">
                <a:noFill/>
                <a:miter lim="400000"/>
              </a:ln>
              <a:effectLst>
                <a:outerShdw sx="100000" sy="100000" kx="0" ky="0" algn="b" rotWithShape="0" blurRad="63500" dist="0" dir="0">
                  <a:srgbClr val="000000">
                    <a:alpha val="40000"/>
                  </a:srgbClr>
                </a:outerShdw>
              </a:effectLst>
            </p:spPr>
          </p:pic>
          <p:grpSp>
            <p:nvGrpSpPr>
              <p:cNvPr id="90" name="Group 90"/>
              <p:cNvGrpSpPr/>
              <p:nvPr/>
            </p:nvGrpSpPr>
            <p:grpSpPr>
              <a:xfrm>
                <a:off x="73151" y="64044"/>
                <a:ext cx="8622794" cy="6364225"/>
                <a:chOff x="0" y="0"/>
                <a:chExt cx="8622792" cy="6364223"/>
              </a:xfrm>
            </p:grpSpPr>
            <p:sp>
              <p:nvSpPr>
                <p:cNvPr id="88" name="Shape 88"/>
                <p:cNvSpPr/>
                <p:nvPr/>
              </p:nvSpPr>
              <p:spPr>
                <a:xfrm>
                  <a:off x="-1" y="0"/>
                  <a:ext cx="8622794" cy="6364224"/>
                </a:xfrm>
                <a:prstGeom prst="rect">
                  <a:avLst/>
                </a:prstGeom>
                <a:noFill/>
                <a:ln w="12700" cap="flat">
                  <a:solidFill>
                    <a:srgbClr val="BEBDB2"/>
                  </a:solidFill>
                  <a:prstDash val="solid"/>
                  <a:bevel/>
                </a:ln>
                <a:effectLst/>
              </p:spPr>
              <p:txBody>
                <a:bodyPr wrap="square" lIns="0" tIns="0" rIns="0" bIns="0" numCol="1" anchor="ctr">
                  <a:noAutofit/>
                </a:bodyPr>
                <a:lstStyle/>
                <a:p>
                  <a:pPr lvl="0" algn="ctr">
                    <a:defRPr>
                      <a:solidFill>
                        <a:srgbClr val="000000"/>
                      </a:solidFill>
                    </a:defRPr>
                  </a:pPr>
                </a:p>
              </p:txBody>
            </p:sp>
            <p:sp>
              <p:nvSpPr>
                <p:cNvPr id="89" name="Shape 89"/>
                <p:cNvSpPr/>
                <p:nvPr/>
              </p:nvSpPr>
              <p:spPr>
                <a:xfrm>
                  <a:off x="-1" y="6141594"/>
                  <a:ext cx="8622793" cy="1589"/>
                </a:xfrm>
                <a:prstGeom prst="line">
                  <a:avLst/>
                </a:prstGeom>
                <a:noFill/>
                <a:ln w="12700" cap="flat">
                  <a:solidFill>
                    <a:srgbClr val="BEBDB2"/>
                  </a:solidFill>
                  <a:prstDash val="solid"/>
                  <a:bevel/>
                </a:ln>
                <a:effectLst/>
              </p:spPr>
              <p:txBody>
                <a:bodyPr wrap="square" lIns="0" tIns="0" rIns="0" bIns="0" numCol="1" anchor="t">
                  <a:noAutofit/>
                </a:bodyPr>
                <a:lstStyle/>
                <a:p>
                  <a:pPr lvl="0" defTabSz="457200">
                    <a:defRPr sz="1200">
                      <a:solidFill>
                        <a:srgbClr val="000000"/>
                      </a:solidFill>
                      <a:latin typeface="+mn-lt"/>
                      <a:ea typeface="+mn-ea"/>
                      <a:cs typeface="+mn-cs"/>
                      <a:sym typeface="Helvetica"/>
                    </a:defRPr>
                  </a:pPr>
                </a:p>
              </p:txBody>
            </p:sp>
          </p:grpSp>
        </p:grpSp>
        <p:sp>
          <p:nvSpPr>
            <p:cNvPr id="92" name="Shape 92"/>
            <p:cNvSpPr/>
            <p:nvPr/>
          </p:nvSpPr>
          <p:spPr>
            <a:xfrm rot="5400000">
              <a:off x="618206" y="3100390"/>
              <a:ext cx="6135625" cy="64009"/>
            </a:xfrm>
            <a:prstGeom prst="rect">
              <a:avLst/>
            </a:prstGeom>
            <a:solidFill>
              <a:srgbClr val="CBD2D5"/>
            </a:solidFill>
            <a:ln w="3175" cap="flat">
              <a:solidFill>
                <a:srgbClr val="D1D0C8"/>
              </a:solidFill>
              <a:prstDash val="solid"/>
              <a:bevel/>
            </a:ln>
            <a:effectLst/>
          </p:spPr>
          <p:txBody>
            <a:bodyPr wrap="square" lIns="0" tIns="0" rIns="0" bIns="0" numCol="1" anchor="ctr">
              <a:noAutofit/>
            </a:bodyPr>
            <a:lstStyle/>
            <a:p>
              <a:pPr lvl="0" algn="ctr">
                <a:defRPr>
                  <a:solidFill>
                    <a:srgbClr val="000000"/>
                  </a:solidFill>
                </a:defRPr>
              </a:pPr>
            </a:p>
          </p:txBody>
        </p:sp>
      </p:grpSp>
      <p:sp>
        <p:nvSpPr>
          <p:cNvPr id="94" name="Shape 94"/>
          <p:cNvSpPr/>
          <p:nvPr>
            <p:ph type="title"/>
          </p:nvPr>
        </p:nvSpPr>
        <p:spPr>
          <a:xfrm>
            <a:off x="530225" y="0"/>
            <a:ext cx="3008314" cy="2084292"/>
          </a:xfrm>
          <a:prstGeom prst="rect">
            <a:avLst/>
          </a:prstGeom>
        </p:spPr>
        <p:txBody>
          <a:bodyPr anchor="b"/>
          <a:lstStyle>
            <a:lvl1pPr algn="l">
              <a:defRPr sz="2800"/>
            </a:lvl1pPr>
          </a:lstStyle>
          <a:p>
            <a:pPr lvl="0">
              <a:defRPr sz="1800">
                <a:solidFill>
                  <a:srgbClr val="000000"/>
                </a:solidFill>
              </a:defRPr>
            </a:pPr>
            <a:r>
              <a:rPr sz="2800">
                <a:solidFill>
                  <a:srgbClr val="404040"/>
                </a:solidFill>
              </a:rPr>
              <a:t>Click to edit Master title style</a:t>
            </a:r>
          </a:p>
        </p:txBody>
      </p:sp>
      <p:sp>
        <p:nvSpPr>
          <p:cNvPr id="95" name="Shape 95"/>
          <p:cNvSpPr/>
          <p:nvPr>
            <p:ph type="body" idx="1"/>
          </p:nvPr>
        </p:nvSpPr>
        <p:spPr>
          <a:xfrm>
            <a:off x="4328319" y="609600"/>
            <a:ext cx="4114801" cy="6248400"/>
          </a:xfrm>
          <a:prstGeom prst="rect">
            <a:avLst/>
          </a:prstGeom>
        </p:spPr>
        <p:txBody>
          <a:bodyPr/>
          <a:lstStyle/>
          <a:p>
            <a:pPr lvl="0">
              <a:defRPr sz="1800">
                <a:solidFill>
                  <a:srgbClr val="000000"/>
                </a:solidFill>
              </a:defRPr>
            </a:pPr>
            <a:r>
              <a:rPr sz="2400">
                <a:solidFill>
                  <a:srgbClr val="404040"/>
                </a:solidFill>
              </a:rPr>
              <a:t>Click to edit Master text styles</a:t>
            </a:r>
            <a:endParaRPr sz="2400">
              <a:solidFill>
                <a:srgbClr val="404040"/>
              </a:solidFill>
            </a:endParaRPr>
          </a:p>
          <a:p>
            <a:pPr lvl="1">
              <a:defRPr sz="1800">
                <a:solidFill>
                  <a:srgbClr val="000000"/>
                </a:solidFill>
              </a:defRPr>
            </a:pPr>
            <a:r>
              <a:rPr sz="2400">
                <a:solidFill>
                  <a:srgbClr val="404040"/>
                </a:solidFill>
              </a:rPr>
              <a:t>Second level</a:t>
            </a:r>
            <a:endParaRPr sz="2400">
              <a:solidFill>
                <a:srgbClr val="404040"/>
              </a:solidFill>
            </a:endParaRPr>
          </a:p>
          <a:p>
            <a:pPr lvl="2">
              <a:defRPr sz="1800">
                <a:solidFill>
                  <a:srgbClr val="000000"/>
                </a:solidFill>
              </a:defRPr>
            </a:pPr>
            <a:r>
              <a:rPr sz="2400">
                <a:solidFill>
                  <a:srgbClr val="404040"/>
                </a:solidFill>
              </a:rPr>
              <a:t>Third level</a:t>
            </a:r>
            <a:endParaRPr sz="2400">
              <a:solidFill>
                <a:srgbClr val="404040"/>
              </a:solidFill>
            </a:endParaRPr>
          </a:p>
          <a:p>
            <a:pPr lvl="3">
              <a:defRPr sz="1800">
                <a:solidFill>
                  <a:srgbClr val="000000"/>
                </a:solidFill>
              </a:defRPr>
            </a:pPr>
            <a:r>
              <a:rPr sz="2400">
                <a:solidFill>
                  <a:srgbClr val="404040"/>
                </a:solidFill>
              </a:rPr>
              <a:t>Fourth level</a:t>
            </a:r>
            <a:endParaRPr sz="2400">
              <a:solidFill>
                <a:srgbClr val="404040"/>
              </a:solidFill>
            </a:endParaRPr>
          </a:p>
          <a:p>
            <a:pPr lvl="4">
              <a:defRPr sz="1800">
                <a:solidFill>
                  <a:srgbClr val="000000"/>
                </a:solidFill>
              </a:defRPr>
            </a:pPr>
            <a:r>
              <a:rPr sz="2400">
                <a:solidFill>
                  <a:srgbClr val="404040"/>
                </a:solidFill>
              </a:rPr>
              <a:t>Fifth level</a:t>
            </a:r>
          </a:p>
        </p:txBody>
      </p:sp>
      <p:sp>
        <p:nvSpPr>
          <p:cNvPr id="96" name="Shape 96"/>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Content, Picture, and Caption">
    <p:spTree>
      <p:nvGrpSpPr>
        <p:cNvPr id="1" name=""/>
        <p:cNvGrpSpPr/>
        <p:nvPr/>
      </p:nvGrpSpPr>
      <p:grpSpPr>
        <a:xfrm>
          <a:off x="0" y="0"/>
          <a:ext cx="0" cy="0"/>
          <a:chOff x="0" y="0"/>
          <a:chExt cx="0" cy="0"/>
        </a:xfrm>
      </p:grpSpPr>
      <p:grpSp>
        <p:nvGrpSpPr>
          <p:cNvPr id="104" name="Group 104"/>
          <p:cNvGrpSpPr/>
          <p:nvPr/>
        </p:nvGrpSpPr>
        <p:grpSpPr>
          <a:xfrm>
            <a:off x="182879" y="173699"/>
            <a:ext cx="8778242" cy="6510602"/>
            <a:chOff x="0" y="0"/>
            <a:chExt cx="8778240" cy="6510601"/>
          </a:xfrm>
        </p:grpSpPr>
        <p:grpSp>
          <p:nvGrpSpPr>
            <p:cNvPr id="102" name="Group 102"/>
            <p:cNvGrpSpPr/>
            <p:nvPr/>
          </p:nvGrpSpPr>
          <p:grpSpPr>
            <a:xfrm>
              <a:off x="0" y="0"/>
              <a:ext cx="8778241" cy="6510602"/>
              <a:chOff x="0" y="0"/>
              <a:chExt cx="8778240" cy="6510601"/>
            </a:xfrm>
          </p:grpSpPr>
          <p:pic>
            <p:nvPicPr>
              <p:cNvPr id="98" name="image5.jpg" descr="PaperPanel-Base.jpg"/>
              <p:cNvPicPr/>
              <p:nvPr/>
            </p:nvPicPr>
            <p:blipFill>
              <a:blip r:embed="rId2">
                <a:extLst/>
              </a:blip>
              <a:stretch>
                <a:fillRect/>
              </a:stretch>
            </p:blipFill>
            <p:spPr>
              <a:xfrm>
                <a:off x="0" y="0"/>
                <a:ext cx="8778241" cy="6510602"/>
              </a:xfrm>
              <a:prstGeom prst="rect">
                <a:avLst/>
              </a:prstGeom>
              <a:ln w="12700" cap="flat">
                <a:noFill/>
                <a:miter lim="400000"/>
              </a:ln>
              <a:effectLst>
                <a:outerShdw sx="100000" sy="100000" kx="0" ky="0" algn="b" rotWithShape="0" blurRad="63500" dist="0" dir="0">
                  <a:srgbClr val="000000">
                    <a:alpha val="40000"/>
                  </a:srgbClr>
                </a:outerShdw>
              </a:effectLst>
            </p:spPr>
          </p:pic>
          <p:grpSp>
            <p:nvGrpSpPr>
              <p:cNvPr id="101" name="Group 101"/>
              <p:cNvGrpSpPr/>
              <p:nvPr/>
            </p:nvGrpSpPr>
            <p:grpSpPr>
              <a:xfrm>
                <a:off x="73151" y="64044"/>
                <a:ext cx="8622794" cy="6364225"/>
                <a:chOff x="0" y="0"/>
                <a:chExt cx="8622792" cy="6364223"/>
              </a:xfrm>
            </p:grpSpPr>
            <p:sp>
              <p:nvSpPr>
                <p:cNvPr id="99" name="Shape 99"/>
                <p:cNvSpPr/>
                <p:nvPr/>
              </p:nvSpPr>
              <p:spPr>
                <a:xfrm>
                  <a:off x="-1" y="0"/>
                  <a:ext cx="8622794" cy="6364224"/>
                </a:xfrm>
                <a:prstGeom prst="rect">
                  <a:avLst/>
                </a:prstGeom>
                <a:noFill/>
                <a:ln w="12700" cap="flat">
                  <a:solidFill>
                    <a:srgbClr val="BEBDB2"/>
                  </a:solidFill>
                  <a:prstDash val="solid"/>
                  <a:bevel/>
                </a:ln>
                <a:effectLst/>
              </p:spPr>
              <p:txBody>
                <a:bodyPr wrap="square" lIns="0" tIns="0" rIns="0" bIns="0" numCol="1" anchor="ctr">
                  <a:noAutofit/>
                </a:bodyPr>
                <a:lstStyle/>
                <a:p>
                  <a:pPr lvl="0" algn="ctr">
                    <a:defRPr>
                      <a:solidFill>
                        <a:srgbClr val="000000"/>
                      </a:solidFill>
                    </a:defRPr>
                  </a:pPr>
                </a:p>
              </p:txBody>
            </p:sp>
            <p:sp>
              <p:nvSpPr>
                <p:cNvPr id="100" name="Shape 100"/>
                <p:cNvSpPr/>
                <p:nvPr/>
              </p:nvSpPr>
              <p:spPr>
                <a:xfrm>
                  <a:off x="-1" y="6141594"/>
                  <a:ext cx="8622793" cy="1589"/>
                </a:xfrm>
                <a:prstGeom prst="line">
                  <a:avLst/>
                </a:prstGeom>
                <a:noFill/>
                <a:ln w="12700" cap="flat">
                  <a:solidFill>
                    <a:srgbClr val="BEBDB2"/>
                  </a:solidFill>
                  <a:prstDash val="solid"/>
                  <a:bevel/>
                </a:ln>
                <a:effectLst/>
              </p:spPr>
              <p:txBody>
                <a:bodyPr wrap="square" lIns="0" tIns="0" rIns="0" bIns="0" numCol="1" anchor="t">
                  <a:noAutofit/>
                </a:bodyPr>
                <a:lstStyle/>
                <a:p>
                  <a:pPr lvl="0" defTabSz="457200">
                    <a:defRPr sz="1200">
                      <a:solidFill>
                        <a:srgbClr val="000000"/>
                      </a:solidFill>
                      <a:latin typeface="+mn-lt"/>
                      <a:ea typeface="+mn-ea"/>
                      <a:cs typeface="+mn-cs"/>
                      <a:sym typeface="Helvetica"/>
                    </a:defRPr>
                  </a:pPr>
                </a:p>
              </p:txBody>
            </p:sp>
          </p:grpSp>
        </p:grpSp>
        <p:sp>
          <p:nvSpPr>
            <p:cNvPr id="103" name="Shape 103"/>
            <p:cNvSpPr/>
            <p:nvPr/>
          </p:nvSpPr>
          <p:spPr>
            <a:xfrm rot="5400000">
              <a:off x="618206" y="3100390"/>
              <a:ext cx="6135625" cy="64009"/>
            </a:xfrm>
            <a:prstGeom prst="rect">
              <a:avLst/>
            </a:prstGeom>
            <a:solidFill>
              <a:srgbClr val="CBD2D5"/>
            </a:solidFill>
            <a:ln w="3175" cap="flat">
              <a:solidFill>
                <a:srgbClr val="D1D0C8"/>
              </a:solidFill>
              <a:prstDash val="solid"/>
              <a:bevel/>
            </a:ln>
            <a:effectLst/>
          </p:spPr>
          <p:txBody>
            <a:bodyPr wrap="square" lIns="0" tIns="0" rIns="0" bIns="0" numCol="1" anchor="ctr">
              <a:noAutofit/>
            </a:bodyPr>
            <a:lstStyle/>
            <a:p>
              <a:pPr lvl="0" algn="ctr">
                <a:defRPr>
                  <a:solidFill>
                    <a:srgbClr val="000000"/>
                  </a:solidFill>
                </a:defRPr>
              </a:pPr>
            </a:p>
          </p:txBody>
        </p:sp>
      </p:grpSp>
      <p:sp>
        <p:nvSpPr>
          <p:cNvPr id="105" name="Shape 105"/>
          <p:cNvSpPr/>
          <p:nvPr>
            <p:ph type="title"/>
          </p:nvPr>
        </p:nvSpPr>
        <p:spPr>
          <a:xfrm>
            <a:off x="530225" y="0"/>
            <a:ext cx="3008314" cy="2608729"/>
          </a:xfrm>
          <a:prstGeom prst="rect">
            <a:avLst/>
          </a:prstGeom>
        </p:spPr>
        <p:txBody>
          <a:bodyPr anchor="b"/>
          <a:lstStyle>
            <a:lvl1pPr algn="l">
              <a:defRPr sz="2800"/>
            </a:lvl1pPr>
          </a:lstStyle>
          <a:p>
            <a:pPr lvl="0">
              <a:defRPr sz="1800">
                <a:solidFill>
                  <a:srgbClr val="000000"/>
                </a:solidFill>
              </a:defRPr>
            </a:pPr>
            <a:r>
              <a:rPr sz="2800">
                <a:solidFill>
                  <a:srgbClr val="404040"/>
                </a:solidFill>
              </a:rPr>
              <a:t>Click to edit Master title style</a:t>
            </a:r>
          </a:p>
        </p:txBody>
      </p:sp>
      <p:sp>
        <p:nvSpPr>
          <p:cNvPr id="106" name="Shape 106"/>
          <p:cNvSpPr/>
          <p:nvPr>
            <p:ph type="body" idx="1"/>
          </p:nvPr>
        </p:nvSpPr>
        <p:spPr>
          <a:xfrm>
            <a:off x="4328319" y="609600"/>
            <a:ext cx="4114801" cy="6248400"/>
          </a:xfrm>
          <a:prstGeom prst="rect">
            <a:avLst/>
          </a:prstGeom>
        </p:spPr>
        <p:txBody>
          <a:bodyPr/>
          <a:lstStyle/>
          <a:p>
            <a:pPr lvl="0">
              <a:defRPr sz="1800">
                <a:solidFill>
                  <a:srgbClr val="000000"/>
                </a:solidFill>
              </a:defRPr>
            </a:pPr>
            <a:r>
              <a:rPr sz="2400">
                <a:solidFill>
                  <a:srgbClr val="404040"/>
                </a:solidFill>
              </a:rPr>
              <a:t>Click to edit Master text styles</a:t>
            </a:r>
            <a:endParaRPr sz="2400">
              <a:solidFill>
                <a:srgbClr val="404040"/>
              </a:solidFill>
            </a:endParaRPr>
          </a:p>
          <a:p>
            <a:pPr lvl="1">
              <a:defRPr sz="1800">
                <a:solidFill>
                  <a:srgbClr val="000000"/>
                </a:solidFill>
              </a:defRPr>
            </a:pPr>
            <a:r>
              <a:rPr sz="2400">
                <a:solidFill>
                  <a:srgbClr val="404040"/>
                </a:solidFill>
              </a:rPr>
              <a:t>Second level</a:t>
            </a:r>
            <a:endParaRPr sz="2400">
              <a:solidFill>
                <a:srgbClr val="404040"/>
              </a:solidFill>
            </a:endParaRPr>
          </a:p>
          <a:p>
            <a:pPr lvl="2">
              <a:defRPr sz="1800">
                <a:solidFill>
                  <a:srgbClr val="000000"/>
                </a:solidFill>
              </a:defRPr>
            </a:pPr>
            <a:r>
              <a:rPr sz="2400">
                <a:solidFill>
                  <a:srgbClr val="404040"/>
                </a:solidFill>
              </a:rPr>
              <a:t>Third level</a:t>
            </a:r>
            <a:endParaRPr sz="2400">
              <a:solidFill>
                <a:srgbClr val="404040"/>
              </a:solidFill>
            </a:endParaRPr>
          </a:p>
          <a:p>
            <a:pPr lvl="3">
              <a:defRPr sz="1800">
                <a:solidFill>
                  <a:srgbClr val="000000"/>
                </a:solidFill>
              </a:defRPr>
            </a:pPr>
            <a:r>
              <a:rPr sz="2400">
                <a:solidFill>
                  <a:srgbClr val="404040"/>
                </a:solidFill>
              </a:rPr>
              <a:t>Fourth level</a:t>
            </a:r>
            <a:endParaRPr sz="2400">
              <a:solidFill>
                <a:srgbClr val="404040"/>
              </a:solidFill>
            </a:endParaRPr>
          </a:p>
          <a:p>
            <a:pPr lvl="4">
              <a:defRPr sz="1800">
                <a:solidFill>
                  <a:srgbClr val="000000"/>
                </a:solidFill>
              </a:defRPr>
            </a:pPr>
            <a:r>
              <a:rPr sz="2400">
                <a:solidFill>
                  <a:srgbClr val="404040"/>
                </a:solidFill>
              </a:rPr>
              <a:t>Fifth level</a:t>
            </a:r>
          </a:p>
        </p:txBody>
      </p:sp>
      <p:sp>
        <p:nvSpPr>
          <p:cNvPr id="107" name="Shape 107"/>
          <p:cNvSpPr/>
          <p:nvPr>
            <p:ph type="sldNum" sz="quarter" idx="2"/>
          </p:nvPr>
        </p:nvSpPr>
        <p:spPr>
          <a:prstGeom prst="rect">
            <a:avLst/>
          </a:prstGeom>
        </p:spPr>
        <p:txBody>
          <a:bodyPr/>
          <a:lstStyle/>
          <a:p>
            <a:pPr lvl="0"/>
            <a:fld id="{86CB4B4D-7CA3-9044-876B-883B54F8677D}" type="slidenum"/>
          </a:p>
        </p:txBody>
      </p:sp>
      <p:sp>
        <p:nvSpPr>
          <p:cNvPr id="108" name="Shape 108"/>
          <p:cNvSpPr/>
          <p:nvPr/>
        </p:nvSpPr>
        <p:spPr>
          <a:xfrm rot="10800000">
            <a:off x="258763" y="1594461"/>
            <a:ext cx="3575304" cy="64009"/>
          </a:xfrm>
          <a:prstGeom prst="rect">
            <a:avLst/>
          </a:prstGeom>
          <a:solidFill>
            <a:srgbClr val="CBD2D5"/>
          </a:solidFill>
          <a:ln w="3175">
            <a:solidFill>
              <a:srgbClr val="D1D0C8"/>
            </a:solidFill>
          </a:ln>
        </p:spPr>
        <p:txBody>
          <a:bodyPr lIns="0" tIns="0" rIns="0" bIns="0" anchor="ctr"/>
          <a:lstStyle/>
          <a:p>
            <a:pPr lvl="0" algn="ctr">
              <a:defRPr>
                <a:solidFill>
                  <a:srgbClr val="000000"/>
                </a:solidFill>
              </a:defRPr>
            </a:pPr>
          </a:p>
        </p:txBody>
      </p:sp>
      <p:sp>
        <p:nvSpPr>
          <p:cNvPr id="109" name="Shape 109"/>
          <p:cNvSpPr/>
          <p:nvPr/>
        </p:nvSpPr>
        <p:spPr>
          <a:xfrm rot="10800000">
            <a:off x="258763" y="1594461"/>
            <a:ext cx="3575304" cy="64009"/>
          </a:xfrm>
          <a:prstGeom prst="rect">
            <a:avLst/>
          </a:prstGeom>
          <a:solidFill>
            <a:srgbClr val="CBD2D5"/>
          </a:solidFill>
          <a:ln w="3175">
            <a:solidFill>
              <a:srgbClr val="D1D0C8"/>
            </a:solidFill>
          </a:ln>
        </p:spPr>
        <p:txBody>
          <a:bodyPr lIns="0" tIns="0" rIns="0" bIns="0" anchor="ctr"/>
          <a:lstStyle/>
          <a:p>
            <a:pPr lvl="0" algn="ctr">
              <a:defRPr>
                <a:solidFill>
                  <a:srgbClr val="000000"/>
                </a:solidFill>
              </a:defRPr>
            </a:pP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icture with Caption">
    <p:spTree>
      <p:nvGrpSpPr>
        <p:cNvPr id="1" name=""/>
        <p:cNvGrpSpPr/>
        <p:nvPr/>
      </p:nvGrpSpPr>
      <p:grpSpPr>
        <a:xfrm>
          <a:off x="0" y="0"/>
          <a:ext cx="0" cy="0"/>
          <a:chOff x="0" y="0"/>
          <a:chExt cx="0" cy="0"/>
        </a:xfrm>
      </p:grpSpPr>
      <p:grpSp>
        <p:nvGrpSpPr>
          <p:cNvPr id="117" name="Group 117"/>
          <p:cNvGrpSpPr/>
          <p:nvPr/>
        </p:nvGrpSpPr>
        <p:grpSpPr>
          <a:xfrm>
            <a:off x="182879" y="173699"/>
            <a:ext cx="8778242" cy="6510602"/>
            <a:chOff x="0" y="0"/>
            <a:chExt cx="8778240" cy="6510601"/>
          </a:xfrm>
        </p:grpSpPr>
        <p:grpSp>
          <p:nvGrpSpPr>
            <p:cNvPr id="115" name="Group 115"/>
            <p:cNvGrpSpPr/>
            <p:nvPr/>
          </p:nvGrpSpPr>
          <p:grpSpPr>
            <a:xfrm>
              <a:off x="0" y="0"/>
              <a:ext cx="8778241" cy="6510602"/>
              <a:chOff x="0" y="0"/>
              <a:chExt cx="8778240" cy="6510601"/>
            </a:xfrm>
          </p:grpSpPr>
          <p:pic>
            <p:nvPicPr>
              <p:cNvPr id="111" name="image5.jpg" descr="PaperPanel-Base.jpg"/>
              <p:cNvPicPr/>
              <p:nvPr/>
            </p:nvPicPr>
            <p:blipFill>
              <a:blip r:embed="rId2">
                <a:extLst/>
              </a:blip>
              <a:stretch>
                <a:fillRect/>
              </a:stretch>
            </p:blipFill>
            <p:spPr>
              <a:xfrm>
                <a:off x="0" y="0"/>
                <a:ext cx="8778241" cy="6510602"/>
              </a:xfrm>
              <a:prstGeom prst="rect">
                <a:avLst/>
              </a:prstGeom>
              <a:ln w="12700" cap="flat">
                <a:noFill/>
                <a:miter lim="400000"/>
              </a:ln>
              <a:effectLst>
                <a:outerShdw sx="100000" sy="100000" kx="0" ky="0" algn="b" rotWithShape="0" blurRad="63500" dist="0" dir="0">
                  <a:srgbClr val="000000">
                    <a:alpha val="40000"/>
                  </a:srgbClr>
                </a:outerShdw>
              </a:effectLst>
            </p:spPr>
          </p:pic>
          <p:grpSp>
            <p:nvGrpSpPr>
              <p:cNvPr id="114" name="Group 114"/>
              <p:cNvGrpSpPr/>
              <p:nvPr/>
            </p:nvGrpSpPr>
            <p:grpSpPr>
              <a:xfrm>
                <a:off x="73151" y="64044"/>
                <a:ext cx="8622794" cy="6364225"/>
                <a:chOff x="0" y="0"/>
                <a:chExt cx="8622792" cy="6364223"/>
              </a:xfrm>
            </p:grpSpPr>
            <p:sp>
              <p:nvSpPr>
                <p:cNvPr id="112" name="Shape 112"/>
                <p:cNvSpPr/>
                <p:nvPr/>
              </p:nvSpPr>
              <p:spPr>
                <a:xfrm>
                  <a:off x="-1" y="0"/>
                  <a:ext cx="8622794" cy="6364224"/>
                </a:xfrm>
                <a:prstGeom prst="rect">
                  <a:avLst/>
                </a:prstGeom>
                <a:noFill/>
                <a:ln w="12700" cap="flat">
                  <a:solidFill>
                    <a:srgbClr val="BEBDB2"/>
                  </a:solidFill>
                  <a:prstDash val="solid"/>
                  <a:bevel/>
                </a:ln>
                <a:effectLst/>
              </p:spPr>
              <p:txBody>
                <a:bodyPr wrap="square" lIns="0" tIns="0" rIns="0" bIns="0" numCol="1" anchor="ctr">
                  <a:noAutofit/>
                </a:bodyPr>
                <a:lstStyle/>
                <a:p>
                  <a:pPr lvl="0" algn="ctr">
                    <a:defRPr>
                      <a:solidFill>
                        <a:srgbClr val="000000"/>
                      </a:solidFill>
                    </a:defRPr>
                  </a:pPr>
                </a:p>
              </p:txBody>
            </p:sp>
            <p:sp>
              <p:nvSpPr>
                <p:cNvPr id="113" name="Shape 113"/>
                <p:cNvSpPr/>
                <p:nvPr/>
              </p:nvSpPr>
              <p:spPr>
                <a:xfrm>
                  <a:off x="-1" y="6141594"/>
                  <a:ext cx="8622793" cy="1589"/>
                </a:xfrm>
                <a:prstGeom prst="line">
                  <a:avLst/>
                </a:prstGeom>
                <a:noFill/>
                <a:ln w="12700" cap="flat">
                  <a:solidFill>
                    <a:srgbClr val="BEBDB2"/>
                  </a:solidFill>
                  <a:prstDash val="solid"/>
                  <a:bevel/>
                </a:ln>
                <a:effectLst/>
              </p:spPr>
              <p:txBody>
                <a:bodyPr wrap="square" lIns="0" tIns="0" rIns="0" bIns="0" numCol="1" anchor="t">
                  <a:noAutofit/>
                </a:bodyPr>
                <a:lstStyle/>
                <a:p>
                  <a:pPr lvl="0" defTabSz="457200">
                    <a:defRPr sz="1200">
                      <a:solidFill>
                        <a:srgbClr val="000000"/>
                      </a:solidFill>
                      <a:latin typeface="+mn-lt"/>
                      <a:ea typeface="+mn-ea"/>
                      <a:cs typeface="+mn-cs"/>
                      <a:sym typeface="Helvetica"/>
                    </a:defRPr>
                  </a:pPr>
                </a:p>
              </p:txBody>
            </p:sp>
          </p:grpSp>
        </p:grpSp>
        <p:sp>
          <p:nvSpPr>
            <p:cNvPr id="116" name="Shape 116"/>
            <p:cNvSpPr/>
            <p:nvPr/>
          </p:nvSpPr>
          <p:spPr>
            <a:xfrm rot="5400000">
              <a:off x="618206" y="3100390"/>
              <a:ext cx="6135625" cy="64009"/>
            </a:xfrm>
            <a:prstGeom prst="rect">
              <a:avLst/>
            </a:prstGeom>
            <a:solidFill>
              <a:srgbClr val="CBD2D5"/>
            </a:solidFill>
            <a:ln w="3175" cap="flat">
              <a:solidFill>
                <a:srgbClr val="D1D0C8"/>
              </a:solidFill>
              <a:prstDash val="solid"/>
              <a:bevel/>
            </a:ln>
            <a:effectLst/>
          </p:spPr>
          <p:txBody>
            <a:bodyPr wrap="square" lIns="0" tIns="0" rIns="0" bIns="0" numCol="1" anchor="ctr">
              <a:noAutofit/>
            </a:bodyPr>
            <a:lstStyle/>
            <a:p>
              <a:pPr lvl="0" algn="ctr">
                <a:defRPr>
                  <a:solidFill>
                    <a:srgbClr val="000000"/>
                  </a:solidFill>
                </a:defRPr>
              </a:pPr>
            </a:p>
          </p:txBody>
        </p:sp>
      </p:grpSp>
      <p:sp>
        <p:nvSpPr>
          <p:cNvPr id="118" name="Shape 118"/>
          <p:cNvSpPr/>
          <p:nvPr>
            <p:ph type="title"/>
          </p:nvPr>
        </p:nvSpPr>
        <p:spPr>
          <a:xfrm>
            <a:off x="530351" y="0"/>
            <a:ext cx="3008378" cy="2606040"/>
          </a:xfrm>
          <a:prstGeom prst="rect">
            <a:avLst/>
          </a:prstGeom>
        </p:spPr>
        <p:txBody>
          <a:bodyPr anchor="b">
            <a:noAutofit/>
          </a:bodyPr>
          <a:lstStyle>
            <a:lvl1pPr algn="l">
              <a:defRPr sz="2800"/>
            </a:lvl1pPr>
          </a:lstStyle>
          <a:p>
            <a:pPr lvl="0">
              <a:defRPr sz="1800">
                <a:solidFill>
                  <a:srgbClr val="000000"/>
                </a:solidFill>
              </a:defRPr>
            </a:pPr>
            <a:r>
              <a:rPr sz="2800">
                <a:solidFill>
                  <a:srgbClr val="404040"/>
                </a:solidFill>
              </a:rPr>
              <a:t>Click to edit Master title style</a:t>
            </a:r>
          </a:p>
        </p:txBody>
      </p:sp>
      <p:sp>
        <p:nvSpPr>
          <p:cNvPr id="119" name="Shape 119"/>
          <p:cNvSpPr/>
          <p:nvPr>
            <p:ph type="body" idx="1"/>
          </p:nvPr>
        </p:nvSpPr>
        <p:spPr>
          <a:xfrm>
            <a:off x="530351" y="2670048"/>
            <a:ext cx="3008378" cy="4187952"/>
          </a:xfrm>
          <a:prstGeom prst="rect">
            <a:avLst/>
          </a:prstGeom>
        </p:spPr>
        <p:txBody>
          <a:bodyPr/>
          <a:lstStyle>
            <a:lvl1pPr marL="0" indent="0">
              <a:lnSpc>
                <a:spcPct val="120000"/>
              </a:lnSpc>
              <a:buClrTx/>
              <a:buSzTx/>
              <a:buFontTx/>
              <a:buNone/>
              <a:defRPr sz="1600"/>
            </a:lvl1pPr>
          </a:lstStyle>
          <a:p>
            <a:pPr lvl="0">
              <a:defRPr sz="1800">
                <a:solidFill>
                  <a:srgbClr val="000000"/>
                </a:solidFill>
              </a:defRPr>
            </a:pPr>
            <a:r>
              <a:rPr sz="1600">
                <a:solidFill>
                  <a:srgbClr val="404040"/>
                </a:solidFill>
              </a:rPr>
              <a:t>Click to edit Master text styles</a:t>
            </a:r>
          </a:p>
        </p:txBody>
      </p:sp>
      <p:sp>
        <p:nvSpPr>
          <p:cNvPr id="120" name="Shape 120"/>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Picture above Caption">
    <p:spTree>
      <p:nvGrpSpPr>
        <p:cNvPr id="1" name=""/>
        <p:cNvGrpSpPr/>
        <p:nvPr/>
      </p:nvGrpSpPr>
      <p:grpSpPr>
        <a:xfrm>
          <a:off x="0" y="0"/>
          <a:ext cx="0" cy="0"/>
          <a:chOff x="0" y="0"/>
          <a:chExt cx="0" cy="0"/>
        </a:xfrm>
      </p:grpSpPr>
      <p:grpSp>
        <p:nvGrpSpPr>
          <p:cNvPr id="126" name="Group 126"/>
          <p:cNvGrpSpPr/>
          <p:nvPr/>
        </p:nvGrpSpPr>
        <p:grpSpPr>
          <a:xfrm>
            <a:off x="182879" y="173699"/>
            <a:ext cx="8778242" cy="6510602"/>
            <a:chOff x="0" y="0"/>
            <a:chExt cx="8778240" cy="6510601"/>
          </a:xfrm>
        </p:grpSpPr>
        <p:pic>
          <p:nvPicPr>
            <p:cNvPr id="122" name="image5.jpg" descr="PaperPanel-Base.jpg"/>
            <p:cNvPicPr/>
            <p:nvPr/>
          </p:nvPicPr>
          <p:blipFill>
            <a:blip r:embed="rId2">
              <a:extLst/>
            </a:blip>
            <a:stretch>
              <a:fillRect/>
            </a:stretch>
          </p:blipFill>
          <p:spPr>
            <a:xfrm>
              <a:off x="0" y="0"/>
              <a:ext cx="8778241" cy="6510602"/>
            </a:xfrm>
            <a:prstGeom prst="rect">
              <a:avLst/>
            </a:prstGeom>
            <a:ln w="12700" cap="flat">
              <a:noFill/>
              <a:miter lim="400000"/>
            </a:ln>
            <a:effectLst>
              <a:outerShdw sx="100000" sy="100000" kx="0" ky="0" algn="b" rotWithShape="0" blurRad="63500" dist="0" dir="0">
                <a:srgbClr val="000000">
                  <a:alpha val="40000"/>
                </a:srgbClr>
              </a:outerShdw>
            </a:effectLst>
          </p:spPr>
        </p:pic>
        <p:grpSp>
          <p:nvGrpSpPr>
            <p:cNvPr id="125" name="Group 125"/>
            <p:cNvGrpSpPr/>
            <p:nvPr/>
          </p:nvGrpSpPr>
          <p:grpSpPr>
            <a:xfrm>
              <a:off x="73151" y="64044"/>
              <a:ext cx="8622794" cy="6364225"/>
              <a:chOff x="0" y="0"/>
              <a:chExt cx="8622792" cy="6364223"/>
            </a:xfrm>
          </p:grpSpPr>
          <p:sp>
            <p:nvSpPr>
              <p:cNvPr id="123" name="Shape 123"/>
              <p:cNvSpPr/>
              <p:nvPr/>
            </p:nvSpPr>
            <p:spPr>
              <a:xfrm>
                <a:off x="-1" y="0"/>
                <a:ext cx="8622794" cy="6364224"/>
              </a:xfrm>
              <a:prstGeom prst="rect">
                <a:avLst/>
              </a:prstGeom>
              <a:noFill/>
              <a:ln w="12700" cap="flat">
                <a:solidFill>
                  <a:srgbClr val="BEBDB2"/>
                </a:solidFill>
                <a:prstDash val="solid"/>
                <a:bevel/>
              </a:ln>
              <a:effectLst/>
            </p:spPr>
            <p:txBody>
              <a:bodyPr wrap="square" lIns="0" tIns="0" rIns="0" bIns="0" numCol="1" anchor="ctr">
                <a:noAutofit/>
              </a:bodyPr>
              <a:lstStyle/>
              <a:p>
                <a:pPr lvl="0" algn="ctr">
                  <a:defRPr>
                    <a:solidFill>
                      <a:srgbClr val="000000"/>
                    </a:solidFill>
                  </a:defRPr>
                </a:pPr>
              </a:p>
            </p:txBody>
          </p:sp>
          <p:sp>
            <p:nvSpPr>
              <p:cNvPr id="124" name="Shape 124"/>
              <p:cNvSpPr/>
              <p:nvPr/>
            </p:nvSpPr>
            <p:spPr>
              <a:xfrm>
                <a:off x="-1" y="6141594"/>
                <a:ext cx="8622793" cy="1589"/>
              </a:xfrm>
              <a:prstGeom prst="line">
                <a:avLst/>
              </a:prstGeom>
              <a:noFill/>
              <a:ln w="12700" cap="flat">
                <a:solidFill>
                  <a:srgbClr val="BEBDB2"/>
                </a:solidFill>
                <a:prstDash val="solid"/>
                <a:bevel/>
              </a:ln>
              <a:effectLst/>
            </p:spPr>
            <p:txBody>
              <a:bodyPr wrap="square" lIns="0" tIns="0" rIns="0" bIns="0" numCol="1" anchor="t">
                <a:noAutofit/>
              </a:bodyPr>
              <a:lstStyle/>
              <a:p>
                <a:pPr lvl="0" defTabSz="457200">
                  <a:defRPr sz="1200">
                    <a:solidFill>
                      <a:srgbClr val="000000"/>
                    </a:solidFill>
                    <a:latin typeface="+mn-lt"/>
                    <a:ea typeface="+mn-ea"/>
                    <a:cs typeface="+mn-cs"/>
                    <a:sym typeface="Helvetica"/>
                  </a:defRPr>
                </a:pPr>
              </a:p>
            </p:txBody>
          </p:sp>
        </p:grpSp>
      </p:grpSp>
      <p:sp>
        <p:nvSpPr>
          <p:cNvPr id="127" name="Shape 127"/>
          <p:cNvSpPr/>
          <p:nvPr>
            <p:ph type="title"/>
          </p:nvPr>
        </p:nvSpPr>
        <p:spPr>
          <a:xfrm>
            <a:off x="530351" y="2573318"/>
            <a:ext cx="8021978" cy="2630694"/>
          </a:xfrm>
          <a:prstGeom prst="rect">
            <a:avLst/>
          </a:prstGeom>
        </p:spPr>
        <p:txBody>
          <a:bodyPr anchor="b">
            <a:noAutofit/>
          </a:bodyPr>
          <a:lstStyle>
            <a:lvl1pPr algn="l"/>
          </a:lstStyle>
          <a:p>
            <a:pPr lvl="0">
              <a:defRPr sz="1800">
                <a:solidFill>
                  <a:srgbClr val="000000"/>
                </a:solidFill>
              </a:defRPr>
            </a:pPr>
            <a:r>
              <a:rPr sz="3600">
                <a:solidFill>
                  <a:srgbClr val="404040"/>
                </a:solidFill>
              </a:rPr>
              <a:t>Click to edit Master title style</a:t>
            </a:r>
          </a:p>
        </p:txBody>
      </p:sp>
      <p:sp>
        <p:nvSpPr>
          <p:cNvPr id="128" name="Shape 128"/>
          <p:cNvSpPr/>
          <p:nvPr>
            <p:ph type="body" idx="1"/>
          </p:nvPr>
        </p:nvSpPr>
        <p:spPr>
          <a:xfrm>
            <a:off x="530351" y="5271246"/>
            <a:ext cx="8021978" cy="1586754"/>
          </a:xfrm>
          <a:prstGeom prst="rect">
            <a:avLst/>
          </a:prstGeom>
        </p:spPr>
        <p:txBody>
          <a:bodyPr/>
          <a:lstStyle>
            <a:lvl1pPr marL="0" indent="0">
              <a:lnSpc>
                <a:spcPct val="120000"/>
              </a:lnSpc>
              <a:buClrTx/>
              <a:buSzTx/>
              <a:buFontTx/>
              <a:buNone/>
              <a:defRPr sz="1800"/>
            </a:lvl1pPr>
          </a:lstStyle>
          <a:p>
            <a:pPr lvl="0">
              <a:defRPr>
                <a:solidFill>
                  <a:srgbClr val="000000"/>
                </a:solidFill>
              </a:defRPr>
            </a:pPr>
            <a:r>
              <a:rPr>
                <a:solidFill>
                  <a:srgbClr val="404040"/>
                </a:solidFill>
              </a:rPr>
              <a:t>Click to edit Master text styles</a:t>
            </a:r>
          </a:p>
        </p:txBody>
      </p:sp>
      <p:sp>
        <p:nvSpPr>
          <p:cNvPr id="129" name="Shape 129"/>
          <p:cNvSpPr/>
          <p:nvPr>
            <p:ph type="sldNum" sz="quarter" idx="2"/>
          </p:nvPr>
        </p:nvSpPr>
        <p:spPr>
          <a:prstGeom prst="rect">
            <a:avLst/>
          </a:prstGeom>
        </p:spPr>
        <p:txBody>
          <a:bodyPr/>
          <a:lstStyle/>
          <a:p>
            <a:pPr lvl="0"/>
            <a:fld id="{86CB4B4D-7CA3-9044-876B-883B54F8677D}" type="slidenum"/>
          </a:p>
        </p:txBody>
      </p:sp>
      <p:sp>
        <p:nvSpPr>
          <p:cNvPr id="130" name="Shape 130"/>
          <p:cNvSpPr/>
          <p:nvPr/>
        </p:nvSpPr>
        <p:spPr>
          <a:xfrm>
            <a:off x="256031" y="4203191"/>
            <a:ext cx="8622794" cy="64009"/>
          </a:xfrm>
          <a:prstGeom prst="rect">
            <a:avLst/>
          </a:prstGeom>
          <a:solidFill>
            <a:srgbClr val="CBD2D5"/>
          </a:solidFill>
          <a:ln w="3175">
            <a:solidFill>
              <a:srgbClr val="D1D0C8"/>
            </a:solidFill>
          </a:ln>
        </p:spPr>
        <p:txBody>
          <a:bodyPr lIns="0" tIns="0" rIns="0" bIns="0" anchor="ctr"/>
          <a:lstStyle/>
          <a:p>
            <a:pPr lvl="0" algn="ctr">
              <a:defRPr>
                <a:solidFill>
                  <a:srgbClr val="000000"/>
                </a:solidFill>
              </a:defRPr>
            </a:pPr>
          </a:p>
        </p:txBody>
      </p:sp>
      <p:sp>
        <p:nvSpPr>
          <p:cNvPr id="131" name="Shape 131"/>
          <p:cNvSpPr/>
          <p:nvPr/>
        </p:nvSpPr>
        <p:spPr>
          <a:xfrm>
            <a:off x="256031" y="4203191"/>
            <a:ext cx="8622794" cy="64009"/>
          </a:xfrm>
          <a:prstGeom prst="rect">
            <a:avLst/>
          </a:prstGeom>
          <a:solidFill>
            <a:srgbClr val="CBD2D5"/>
          </a:solidFill>
          <a:ln w="3175">
            <a:solidFill>
              <a:srgbClr val="D1D0C8"/>
            </a:solidFill>
          </a:ln>
        </p:spPr>
        <p:txBody>
          <a:bodyPr lIns="0" tIns="0" rIns="0" bIns="0" anchor="ctr"/>
          <a:lstStyle/>
          <a:p>
            <a:pPr lvl="0" algn="ctr">
              <a:defRPr>
                <a:solidFill>
                  <a:srgbClr val="000000"/>
                </a:solidFill>
              </a:defRPr>
            </a:pP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Title and Vertical Text">
    <p:spTree>
      <p:nvGrpSpPr>
        <p:cNvPr id="1" name=""/>
        <p:cNvGrpSpPr/>
        <p:nvPr/>
      </p:nvGrpSpPr>
      <p:grpSpPr>
        <a:xfrm>
          <a:off x="0" y="0"/>
          <a:ext cx="0" cy="0"/>
          <a:chOff x="0" y="0"/>
          <a:chExt cx="0" cy="0"/>
        </a:xfrm>
      </p:grpSpPr>
      <p:grpSp>
        <p:nvGrpSpPr>
          <p:cNvPr id="138" name="Group 138"/>
          <p:cNvGrpSpPr/>
          <p:nvPr/>
        </p:nvGrpSpPr>
        <p:grpSpPr>
          <a:xfrm>
            <a:off x="182879" y="173699"/>
            <a:ext cx="8778242" cy="6510602"/>
            <a:chOff x="0" y="0"/>
            <a:chExt cx="8778240" cy="6510601"/>
          </a:xfrm>
        </p:grpSpPr>
        <p:pic>
          <p:nvPicPr>
            <p:cNvPr id="133" name="image5.jpg" descr="PaperPanel-Base.jpg"/>
            <p:cNvPicPr/>
            <p:nvPr/>
          </p:nvPicPr>
          <p:blipFill>
            <a:blip r:embed="rId2">
              <a:extLst/>
            </a:blip>
            <a:stretch>
              <a:fillRect/>
            </a:stretch>
          </p:blipFill>
          <p:spPr>
            <a:xfrm>
              <a:off x="0" y="0"/>
              <a:ext cx="8778241" cy="6510602"/>
            </a:xfrm>
            <a:prstGeom prst="rect">
              <a:avLst/>
            </a:prstGeom>
            <a:ln w="12700" cap="flat">
              <a:noFill/>
              <a:miter lim="400000"/>
            </a:ln>
            <a:effectLst>
              <a:outerShdw sx="100000" sy="100000" kx="0" ky="0" algn="b" rotWithShape="0" blurRad="63500" dist="0" dir="0">
                <a:srgbClr val="000000">
                  <a:alpha val="40000"/>
                </a:srgbClr>
              </a:outerShdw>
            </a:effectLst>
          </p:spPr>
        </p:pic>
        <p:grpSp>
          <p:nvGrpSpPr>
            <p:cNvPr id="137" name="Group 137"/>
            <p:cNvGrpSpPr/>
            <p:nvPr/>
          </p:nvGrpSpPr>
          <p:grpSpPr>
            <a:xfrm>
              <a:off x="73151" y="64044"/>
              <a:ext cx="8622794" cy="6364225"/>
              <a:chOff x="0" y="0"/>
              <a:chExt cx="8622792" cy="6364223"/>
            </a:xfrm>
          </p:grpSpPr>
          <p:sp>
            <p:nvSpPr>
              <p:cNvPr id="134" name="Shape 134"/>
              <p:cNvSpPr/>
              <p:nvPr/>
            </p:nvSpPr>
            <p:spPr>
              <a:xfrm>
                <a:off x="-1" y="0"/>
                <a:ext cx="8622794" cy="6364224"/>
              </a:xfrm>
              <a:prstGeom prst="rect">
                <a:avLst/>
              </a:prstGeom>
              <a:noFill/>
              <a:ln w="12700" cap="flat">
                <a:solidFill>
                  <a:srgbClr val="BEBDB2"/>
                </a:solidFill>
                <a:prstDash val="solid"/>
                <a:bevel/>
              </a:ln>
              <a:effectLst/>
            </p:spPr>
            <p:txBody>
              <a:bodyPr wrap="square" lIns="0" tIns="0" rIns="0" bIns="0" numCol="1" anchor="ctr">
                <a:noAutofit/>
              </a:bodyPr>
              <a:lstStyle/>
              <a:p>
                <a:pPr lvl="0" algn="ctr">
                  <a:defRPr>
                    <a:solidFill>
                      <a:srgbClr val="000000"/>
                    </a:solidFill>
                  </a:defRPr>
                </a:pPr>
              </a:p>
            </p:txBody>
          </p:sp>
          <p:sp>
            <p:nvSpPr>
              <p:cNvPr id="135" name="Shape 135"/>
              <p:cNvSpPr/>
              <p:nvPr/>
            </p:nvSpPr>
            <p:spPr>
              <a:xfrm>
                <a:off x="-1" y="6141594"/>
                <a:ext cx="8622793" cy="1589"/>
              </a:xfrm>
              <a:prstGeom prst="line">
                <a:avLst/>
              </a:prstGeom>
              <a:noFill/>
              <a:ln w="12700" cap="flat">
                <a:solidFill>
                  <a:srgbClr val="BEBDB2"/>
                </a:solidFill>
                <a:prstDash val="solid"/>
                <a:bevel/>
              </a:ln>
              <a:effectLst/>
            </p:spPr>
            <p:txBody>
              <a:bodyPr wrap="square" lIns="0" tIns="0" rIns="0" bIns="0" numCol="1" anchor="t">
                <a:noAutofit/>
              </a:bodyPr>
              <a:lstStyle/>
              <a:p>
                <a:pPr lvl="0" defTabSz="457200">
                  <a:defRPr sz="1200">
                    <a:solidFill>
                      <a:srgbClr val="000000"/>
                    </a:solidFill>
                    <a:latin typeface="+mn-lt"/>
                    <a:ea typeface="+mn-ea"/>
                    <a:cs typeface="+mn-cs"/>
                    <a:sym typeface="Helvetica"/>
                  </a:defRPr>
                </a:pPr>
              </a:p>
            </p:txBody>
          </p:sp>
          <p:sp>
            <p:nvSpPr>
              <p:cNvPr id="136" name="Shape 136"/>
              <p:cNvSpPr/>
              <p:nvPr/>
            </p:nvSpPr>
            <p:spPr>
              <a:xfrm>
                <a:off x="-1" y="1364961"/>
                <a:ext cx="8622794" cy="64009"/>
              </a:xfrm>
              <a:prstGeom prst="rect">
                <a:avLst/>
              </a:prstGeom>
              <a:solidFill>
                <a:srgbClr val="CBD2D5"/>
              </a:solidFill>
              <a:ln w="3175" cap="flat">
                <a:solidFill>
                  <a:srgbClr val="D1D0C8"/>
                </a:solidFill>
                <a:prstDash val="solid"/>
                <a:bevel/>
              </a:ln>
              <a:effectLst/>
            </p:spPr>
            <p:txBody>
              <a:bodyPr wrap="square" lIns="0" tIns="0" rIns="0" bIns="0" numCol="1" anchor="ctr">
                <a:noAutofit/>
              </a:bodyPr>
              <a:lstStyle/>
              <a:p>
                <a:pPr lvl="0" algn="ctr">
                  <a:defRPr>
                    <a:solidFill>
                      <a:srgbClr val="000000"/>
                    </a:solidFill>
                  </a:defRPr>
                </a:pPr>
              </a:p>
            </p:txBody>
          </p:sp>
        </p:grpSp>
      </p:grpSp>
      <p:sp>
        <p:nvSpPr>
          <p:cNvPr id="139" name="Shape 139"/>
          <p:cNvSpPr/>
          <p:nvPr>
            <p:ph type="title"/>
          </p:nvPr>
        </p:nvSpPr>
        <p:spPr>
          <a:xfrm>
            <a:off x="900112" y="0"/>
            <a:ext cx="7345363" cy="1828166"/>
          </a:xfrm>
          <a:prstGeom prst="rect">
            <a:avLst/>
          </a:prstGeom>
        </p:spPr>
        <p:txBody>
          <a:bodyPr/>
          <a:lstStyle>
            <a:lvl1pPr>
              <a:defRPr sz="4800"/>
            </a:lvl1pPr>
          </a:lstStyle>
          <a:p>
            <a:pPr lvl="0">
              <a:defRPr sz="1800">
                <a:solidFill>
                  <a:srgbClr val="000000"/>
                </a:solidFill>
              </a:defRPr>
            </a:pPr>
            <a:r>
              <a:rPr sz="4800">
                <a:solidFill>
                  <a:srgbClr val="404040"/>
                </a:solidFill>
              </a:rPr>
              <a:t>Click to edit Master title style</a:t>
            </a:r>
          </a:p>
        </p:txBody>
      </p:sp>
      <p:sp>
        <p:nvSpPr>
          <p:cNvPr id="140" name="Shape 140"/>
          <p:cNvSpPr/>
          <p:nvPr>
            <p:ph type="body" idx="1"/>
          </p:nvPr>
        </p:nvSpPr>
        <p:spPr>
          <a:xfrm>
            <a:off x="900112" y="2133600"/>
            <a:ext cx="7345364" cy="4724400"/>
          </a:xfrm>
          <a:prstGeom prst="rect">
            <a:avLst/>
          </a:prstGeom>
        </p:spPr>
        <p:txBody>
          <a:bodyPr/>
          <a:lstStyle/>
          <a:p>
            <a:pPr lvl="0">
              <a:defRPr sz="1800">
                <a:solidFill>
                  <a:srgbClr val="000000"/>
                </a:solidFill>
              </a:defRPr>
            </a:pPr>
            <a:r>
              <a:rPr sz="2400">
                <a:solidFill>
                  <a:srgbClr val="404040"/>
                </a:solidFill>
              </a:rPr>
              <a:t>Click to edit Master text styles</a:t>
            </a:r>
            <a:endParaRPr sz="2400">
              <a:solidFill>
                <a:srgbClr val="404040"/>
              </a:solidFill>
            </a:endParaRPr>
          </a:p>
          <a:p>
            <a:pPr lvl="1">
              <a:defRPr sz="1800">
                <a:solidFill>
                  <a:srgbClr val="000000"/>
                </a:solidFill>
              </a:defRPr>
            </a:pPr>
            <a:r>
              <a:rPr sz="2400">
                <a:solidFill>
                  <a:srgbClr val="404040"/>
                </a:solidFill>
              </a:rPr>
              <a:t>Second level</a:t>
            </a:r>
            <a:endParaRPr sz="2400">
              <a:solidFill>
                <a:srgbClr val="404040"/>
              </a:solidFill>
            </a:endParaRPr>
          </a:p>
          <a:p>
            <a:pPr lvl="2">
              <a:defRPr sz="1800">
                <a:solidFill>
                  <a:srgbClr val="000000"/>
                </a:solidFill>
              </a:defRPr>
            </a:pPr>
            <a:r>
              <a:rPr sz="2400">
                <a:solidFill>
                  <a:srgbClr val="404040"/>
                </a:solidFill>
              </a:rPr>
              <a:t>Third level</a:t>
            </a:r>
            <a:endParaRPr sz="2400">
              <a:solidFill>
                <a:srgbClr val="404040"/>
              </a:solidFill>
            </a:endParaRPr>
          </a:p>
          <a:p>
            <a:pPr lvl="3">
              <a:defRPr sz="1800">
                <a:solidFill>
                  <a:srgbClr val="000000"/>
                </a:solidFill>
              </a:defRPr>
            </a:pPr>
            <a:r>
              <a:rPr sz="2400">
                <a:solidFill>
                  <a:srgbClr val="404040"/>
                </a:solidFill>
              </a:rPr>
              <a:t>Fourth level</a:t>
            </a:r>
            <a:endParaRPr sz="2400">
              <a:solidFill>
                <a:srgbClr val="404040"/>
              </a:solidFill>
            </a:endParaRPr>
          </a:p>
          <a:p>
            <a:pPr lvl="4">
              <a:defRPr sz="1800">
                <a:solidFill>
                  <a:srgbClr val="000000"/>
                </a:solidFill>
              </a:defRPr>
            </a:pPr>
            <a:r>
              <a:rPr sz="2400">
                <a:solidFill>
                  <a:srgbClr val="404040"/>
                </a:solidFill>
              </a:rPr>
              <a:t>Fifth level</a:t>
            </a:r>
          </a:p>
        </p:txBody>
      </p:sp>
      <p:sp>
        <p:nvSpPr>
          <p:cNvPr id="141" name="Shape 141"/>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143" name="Shape 143"/>
          <p:cNvSpPr/>
          <p:nvPr>
            <p:ph type="title"/>
          </p:nvPr>
        </p:nvSpPr>
        <p:spPr>
          <a:prstGeom prst="rect">
            <a:avLst/>
          </a:prstGeom>
        </p:spPr>
        <p:txBody>
          <a:bodyPr/>
          <a:lstStyle/>
          <a:p>
            <a:pPr lvl="0">
              <a:defRPr sz="1800">
                <a:solidFill>
                  <a:srgbClr val="000000"/>
                </a:solidFill>
              </a:defRPr>
            </a:pPr>
            <a:r>
              <a:rPr sz="3600">
                <a:solidFill>
                  <a:srgbClr val="404040"/>
                </a:solidFill>
              </a:rPr>
              <a:t>Click to edit Master title style</a:t>
            </a:r>
          </a:p>
        </p:txBody>
      </p:sp>
      <p:sp>
        <p:nvSpPr>
          <p:cNvPr id="144" name="Shape 144"/>
          <p:cNvSpPr/>
          <p:nvPr>
            <p:ph type="body" idx="1"/>
          </p:nvPr>
        </p:nvSpPr>
        <p:spPr>
          <a:prstGeom prst="rect">
            <a:avLst/>
          </a:prstGeom>
        </p:spPr>
        <p:txBody>
          <a:bodyPr/>
          <a:lstStyle/>
          <a:p>
            <a:pPr lvl="0">
              <a:defRPr sz="1800">
                <a:solidFill>
                  <a:srgbClr val="000000"/>
                </a:solidFill>
              </a:defRPr>
            </a:pPr>
            <a:r>
              <a:rPr sz="2400">
                <a:solidFill>
                  <a:srgbClr val="404040"/>
                </a:solidFill>
              </a:rPr>
              <a:t>Click to edit Master text styles</a:t>
            </a:r>
            <a:endParaRPr sz="2400">
              <a:solidFill>
                <a:srgbClr val="404040"/>
              </a:solidFill>
            </a:endParaRPr>
          </a:p>
          <a:p>
            <a:pPr lvl="1">
              <a:defRPr sz="1800">
                <a:solidFill>
                  <a:srgbClr val="000000"/>
                </a:solidFill>
              </a:defRPr>
            </a:pPr>
            <a:r>
              <a:rPr sz="2400">
                <a:solidFill>
                  <a:srgbClr val="404040"/>
                </a:solidFill>
              </a:rPr>
              <a:t>Second level</a:t>
            </a:r>
            <a:endParaRPr sz="2400">
              <a:solidFill>
                <a:srgbClr val="404040"/>
              </a:solidFill>
            </a:endParaRPr>
          </a:p>
          <a:p>
            <a:pPr lvl="2">
              <a:defRPr sz="1800">
                <a:solidFill>
                  <a:srgbClr val="000000"/>
                </a:solidFill>
              </a:defRPr>
            </a:pPr>
            <a:r>
              <a:rPr sz="2400">
                <a:solidFill>
                  <a:srgbClr val="404040"/>
                </a:solidFill>
              </a:rPr>
              <a:t>Third level</a:t>
            </a:r>
            <a:endParaRPr sz="2400">
              <a:solidFill>
                <a:srgbClr val="404040"/>
              </a:solidFill>
            </a:endParaRPr>
          </a:p>
          <a:p>
            <a:pPr lvl="3">
              <a:defRPr sz="1800">
                <a:solidFill>
                  <a:srgbClr val="000000"/>
                </a:solidFill>
              </a:defRPr>
            </a:pPr>
            <a:r>
              <a:rPr sz="2400">
                <a:solidFill>
                  <a:srgbClr val="404040"/>
                </a:solidFill>
              </a:rPr>
              <a:t>Fourth level</a:t>
            </a:r>
            <a:endParaRPr sz="2400">
              <a:solidFill>
                <a:srgbClr val="404040"/>
              </a:solidFill>
            </a:endParaRPr>
          </a:p>
          <a:p>
            <a:pPr lvl="4">
              <a:defRPr sz="1800">
                <a:solidFill>
                  <a:srgbClr val="000000"/>
                </a:solidFill>
              </a:defRPr>
            </a:pPr>
            <a:r>
              <a:rPr sz="2400">
                <a:solidFill>
                  <a:srgbClr val="404040"/>
                </a:solidFill>
              </a:rPr>
              <a:t>Fifth level</a:t>
            </a:r>
          </a:p>
        </p:txBody>
      </p:sp>
      <p:sp>
        <p:nvSpPr>
          <p:cNvPr id="145" name="Shape 145"/>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Title, Text, and Content">
    <p:spTree>
      <p:nvGrpSpPr>
        <p:cNvPr id="1" name=""/>
        <p:cNvGrpSpPr/>
        <p:nvPr/>
      </p:nvGrpSpPr>
      <p:grpSpPr>
        <a:xfrm>
          <a:off x="0" y="0"/>
          <a:ext cx="0" cy="0"/>
          <a:chOff x="0" y="0"/>
          <a:chExt cx="0" cy="0"/>
        </a:xfrm>
      </p:grpSpPr>
      <p:sp>
        <p:nvSpPr>
          <p:cNvPr id="147" name="Shape 147"/>
          <p:cNvSpPr/>
          <p:nvPr>
            <p:ph type="title"/>
          </p:nvPr>
        </p:nvSpPr>
        <p:spPr>
          <a:xfrm>
            <a:off x="457200" y="0"/>
            <a:ext cx="8153400" cy="1600200"/>
          </a:xfrm>
          <a:prstGeom prst="rect">
            <a:avLst/>
          </a:prstGeom>
        </p:spPr>
        <p:txBody>
          <a:bodyPr/>
          <a:lstStyle>
            <a:lvl1pPr>
              <a:defRPr sz="4800"/>
            </a:lvl1pPr>
          </a:lstStyle>
          <a:p>
            <a:pPr lvl="0">
              <a:defRPr sz="1800">
                <a:solidFill>
                  <a:srgbClr val="000000"/>
                </a:solidFill>
              </a:defRPr>
            </a:pPr>
            <a:r>
              <a:rPr sz="4800">
                <a:solidFill>
                  <a:srgbClr val="404040"/>
                </a:solidFill>
              </a:rPr>
              <a:t>Click to edit Master title style</a:t>
            </a:r>
          </a:p>
        </p:txBody>
      </p:sp>
      <p:sp>
        <p:nvSpPr>
          <p:cNvPr id="148" name="Shape 148"/>
          <p:cNvSpPr/>
          <p:nvPr>
            <p:ph type="body" idx="1"/>
          </p:nvPr>
        </p:nvSpPr>
        <p:spPr>
          <a:xfrm>
            <a:off x="457200" y="2057400"/>
            <a:ext cx="4038600" cy="4800600"/>
          </a:xfrm>
          <a:prstGeom prst="rect">
            <a:avLst/>
          </a:prstGeom>
        </p:spPr>
        <p:txBody>
          <a:bodyPr/>
          <a:lstStyle/>
          <a:p>
            <a:pPr lvl="0">
              <a:defRPr sz="1800">
                <a:solidFill>
                  <a:srgbClr val="000000"/>
                </a:solidFill>
              </a:defRPr>
            </a:pPr>
            <a:r>
              <a:rPr sz="2400">
                <a:solidFill>
                  <a:srgbClr val="404040"/>
                </a:solidFill>
              </a:rPr>
              <a:t>Click to edit Master text styles</a:t>
            </a:r>
            <a:endParaRPr sz="2400">
              <a:solidFill>
                <a:srgbClr val="404040"/>
              </a:solidFill>
            </a:endParaRPr>
          </a:p>
          <a:p>
            <a:pPr lvl="1">
              <a:defRPr sz="1800">
                <a:solidFill>
                  <a:srgbClr val="000000"/>
                </a:solidFill>
              </a:defRPr>
            </a:pPr>
            <a:r>
              <a:rPr sz="2400">
                <a:solidFill>
                  <a:srgbClr val="404040"/>
                </a:solidFill>
              </a:rPr>
              <a:t>Second level</a:t>
            </a:r>
            <a:endParaRPr sz="2400">
              <a:solidFill>
                <a:srgbClr val="404040"/>
              </a:solidFill>
            </a:endParaRPr>
          </a:p>
          <a:p>
            <a:pPr lvl="2">
              <a:defRPr sz="1800">
                <a:solidFill>
                  <a:srgbClr val="000000"/>
                </a:solidFill>
              </a:defRPr>
            </a:pPr>
            <a:r>
              <a:rPr sz="2400">
                <a:solidFill>
                  <a:srgbClr val="404040"/>
                </a:solidFill>
              </a:rPr>
              <a:t>Third level</a:t>
            </a:r>
            <a:endParaRPr sz="2400">
              <a:solidFill>
                <a:srgbClr val="404040"/>
              </a:solidFill>
            </a:endParaRPr>
          </a:p>
          <a:p>
            <a:pPr lvl="3">
              <a:defRPr sz="1800">
                <a:solidFill>
                  <a:srgbClr val="000000"/>
                </a:solidFill>
              </a:defRPr>
            </a:pPr>
            <a:r>
              <a:rPr sz="2400">
                <a:solidFill>
                  <a:srgbClr val="404040"/>
                </a:solidFill>
              </a:rPr>
              <a:t>Fourth level</a:t>
            </a:r>
            <a:endParaRPr sz="2400">
              <a:solidFill>
                <a:srgbClr val="404040"/>
              </a:solidFill>
            </a:endParaRPr>
          </a:p>
          <a:p>
            <a:pPr lvl="4">
              <a:defRPr sz="1800">
                <a:solidFill>
                  <a:srgbClr val="000000"/>
                </a:solidFill>
              </a:defRPr>
            </a:pPr>
            <a:r>
              <a:rPr sz="2400">
                <a:solidFill>
                  <a:srgbClr val="404040"/>
                </a:solidFill>
              </a:rPr>
              <a:t>Fifth level</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1.jpe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 Id="rId17" Type="http://schemas.openxmlformats.org/officeDocument/2006/relationships/slideLayout" Target="../slideLayouts/slideLayout14.xml"/><Relationship Id="rId18"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grpSp>
        <p:nvGrpSpPr>
          <p:cNvPr id="6" name="Group 6"/>
          <p:cNvGrpSpPr/>
          <p:nvPr/>
        </p:nvGrpSpPr>
        <p:grpSpPr>
          <a:xfrm>
            <a:off x="182879" y="173699"/>
            <a:ext cx="8778242" cy="6510602"/>
            <a:chOff x="0" y="0"/>
            <a:chExt cx="8778240" cy="6510601"/>
          </a:xfrm>
        </p:grpSpPr>
        <p:pic>
          <p:nvPicPr>
            <p:cNvPr id="2" name="image5.jpg" descr="PaperPanel-Base.jpg"/>
            <p:cNvPicPr/>
            <p:nvPr/>
          </p:nvPicPr>
          <p:blipFill>
            <a:blip r:embed="rId3">
              <a:extLst/>
            </a:blip>
            <a:stretch>
              <a:fillRect/>
            </a:stretch>
          </p:blipFill>
          <p:spPr>
            <a:xfrm>
              <a:off x="0" y="0"/>
              <a:ext cx="8778241" cy="6510602"/>
            </a:xfrm>
            <a:prstGeom prst="rect">
              <a:avLst/>
            </a:prstGeom>
            <a:ln w="12700" cap="flat">
              <a:noFill/>
              <a:miter lim="400000"/>
            </a:ln>
            <a:effectLst>
              <a:outerShdw sx="100000" sy="100000" kx="0" ky="0" algn="b" rotWithShape="0" blurRad="63500" dist="0" dir="0">
                <a:srgbClr val="000000">
                  <a:alpha val="40000"/>
                </a:srgbClr>
              </a:outerShdw>
            </a:effectLst>
          </p:spPr>
        </p:pic>
        <p:grpSp>
          <p:nvGrpSpPr>
            <p:cNvPr id="5" name="Group 5"/>
            <p:cNvGrpSpPr/>
            <p:nvPr/>
          </p:nvGrpSpPr>
          <p:grpSpPr>
            <a:xfrm>
              <a:off x="73151" y="64044"/>
              <a:ext cx="8622794" cy="6364225"/>
              <a:chOff x="0" y="0"/>
              <a:chExt cx="8622792" cy="6364223"/>
            </a:xfrm>
          </p:grpSpPr>
          <p:sp>
            <p:nvSpPr>
              <p:cNvPr id="3" name="Shape 3"/>
              <p:cNvSpPr/>
              <p:nvPr/>
            </p:nvSpPr>
            <p:spPr>
              <a:xfrm>
                <a:off x="-1" y="0"/>
                <a:ext cx="8622794" cy="6364224"/>
              </a:xfrm>
              <a:prstGeom prst="rect">
                <a:avLst/>
              </a:prstGeom>
              <a:noFill/>
              <a:ln w="12700" cap="flat">
                <a:solidFill>
                  <a:srgbClr val="BEBDB2"/>
                </a:solidFill>
                <a:prstDash val="solid"/>
                <a:bevel/>
              </a:ln>
              <a:effectLst/>
            </p:spPr>
            <p:txBody>
              <a:bodyPr wrap="square" lIns="0" tIns="0" rIns="0" bIns="0" numCol="1" anchor="ctr">
                <a:noAutofit/>
              </a:bodyPr>
              <a:lstStyle/>
              <a:p>
                <a:pPr lvl="0" algn="ctr">
                  <a:defRPr>
                    <a:solidFill>
                      <a:srgbClr val="000000"/>
                    </a:solidFill>
                  </a:defRPr>
                </a:pPr>
              </a:p>
            </p:txBody>
          </p:sp>
          <p:sp>
            <p:nvSpPr>
              <p:cNvPr id="4" name="Shape 4"/>
              <p:cNvSpPr/>
              <p:nvPr/>
            </p:nvSpPr>
            <p:spPr>
              <a:xfrm>
                <a:off x="-1" y="6141594"/>
                <a:ext cx="8622793" cy="1589"/>
              </a:xfrm>
              <a:prstGeom prst="line">
                <a:avLst/>
              </a:prstGeom>
              <a:noFill/>
              <a:ln w="12700" cap="flat">
                <a:solidFill>
                  <a:srgbClr val="BEBDB2"/>
                </a:solidFill>
                <a:prstDash val="solid"/>
                <a:bevel/>
              </a:ln>
              <a:effectLst/>
            </p:spPr>
            <p:txBody>
              <a:bodyPr wrap="square" lIns="0" tIns="0" rIns="0" bIns="0" numCol="1" anchor="t">
                <a:noAutofit/>
              </a:bodyPr>
              <a:lstStyle/>
              <a:p>
                <a:pPr lvl="0" defTabSz="457200">
                  <a:defRPr sz="1200">
                    <a:solidFill>
                      <a:srgbClr val="000000"/>
                    </a:solidFill>
                    <a:latin typeface="+mn-lt"/>
                    <a:ea typeface="+mn-ea"/>
                    <a:cs typeface="+mn-cs"/>
                    <a:sym typeface="Helvetica"/>
                  </a:defRPr>
                </a:pPr>
              </a:p>
            </p:txBody>
          </p:sp>
        </p:grpSp>
      </p:grpSp>
      <p:sp>
        <p:nvSpPr>
          <p:cNvPr id="7" name="Shape 7"/>
          <p:cNvSpPr/>
          <p:nvPr>
            <p:ph type="title"/>
          </p:nvPr>
        </p:nvSpPr>
        <p:spPr>
          <a:xfrm>
            <a:off x="7391399" y="0"/>
            <a:ext cx="1416424" cy="67357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lvl="0">
              <a:defRPr sz="1800">
                <a:solidFill>
                  <a:srgbClr val="000000"/>
                </a:solidFill>
              </a:defRPr>
            </a:pPr>
            <a:r>
              <a:rPr sz="3600">
                <a:solidFill>
                  <a:srgbClr val="404040"/>
                </a:solidFill>
              </a:rPr>
              <a:t>Click to edit Master title style</a:t>
            </a:r>
          </a:p>
        </p:txBody>
      </p:sp>
      <p:sp>
        <p:nvSpPr>
          <p:cNvPr id="8" name="Shape 8"/>
          <p:cNvSpPr/>
          <p:nvPr>
            <p:ph type="body" idx="1"/>
          </p:nvPr>
        </p:nvSpPr>
        <p:spPr>
          <a:xfrm>
            <a:off x="578222" y="609600"/>
            <a:ext cx="6279778" cy="62484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lvl="0">
              <a:defRPr sz="1800">
                <a:solidFill>
                  <a:srgbClr val="000000"/>
                </a:solidFill>
              </a:defRPr>
            </a:pPr>
            <a:r>
              <a:rPr sz="2400">
                <a:solidFill>
                  <a:srgbClr val="404040"/>
                </a:solidFill>
              </a:rPr>
              <a:t>Click to edit Master text styles</a:t>
            </a:r>
            <a:endParaRPr sz="2400">
              <a:solidFill>
                <a:srgbClr val="404040"/>
              </a:solidFill>
            </a:endParaRPr>
          </a:p>
          <a:p>
            <a:pPr lvl="1">
              <a:defRPr sz="1800">
                <a:solidFill>
                  <a:srgbClr val="000000"/>
                </a:solidFill>
              </a:defRPr>
            </a:pPr>
            <a:r>
              <a:rPr sz="2400">
                <a:solidFill>
                  <a:srgbClr val="404040"/>
                </a:solidFill>
              </a:rPr>
              <a:t>Second level</a:t>
            </a:r>
            <a:endParaRPr sz="2400">
              <a:solidFill>
                <a:srgbClr val="404040"/>
              </a:solidFill>
            </a:endParaRPr>
          </a:p>
          <a:p>
            <a:pPr lvl="2">
              <a:defRPr sz="1800">
                <a:solidFill>
                  <a:srgbClr val="000000"/>
                </a:solidFill>
              </a:defRPr>
            </a:pPr>
            <a:r>
              <a:rPr sz="2400">
                <a:solidFill>
                  <a:srgbClr val="404040"/>
                </a:solidFill>
              </a:rPr>
              <a:t>Third level</a:t>
            </a:r>
            <a:endParaRPr sz="2400">
              <a:solidFill>
                <a:srgbClr val="404040"/>
              </a:solidFill>
            </a:endParaRPr>
          </a:p>
          <a:p>
            <a:pPr lvl="3">
              <a:defRPr sz="1800">
                <a:solidFill>
                  <a:srgbClr val="000000"/>
                </a:solidFill>
              </a:defRPr>
            </a:pPr>
            <a:r>
              <a:rPr sz="2400">
                <a:solidFill>
                  <a:srgbClr val="404040"/>
                </a:solidFill>
              </a:rPr>
              <a:t>Fourth level</a:t>
            </a:r>
            <a:endParaRPr sz="2400">
              <a:solidFill>
                <a:srgbClr val="404040"/>
              </a:solidFill>
            </a:endParaRPr>
          </a:p>
          <a:p>
            <a:pPr lvl="4">
              <a:defRPr sz="1800">
                <a:solidFill>
                  <a:srgbClr val="000000"/>
                </a:solidFill>
              </a:defRPr>
            </a:pPr>
            <a:r>
              <a:rPr sz="2400">
                <a:solidFill>
                  <a:srgbClr val="404040"/>
                </a:solidFill>
              </a:rPr>
              <a:t>Fifth level</a:t>
            </a:r>
          </a:p>
        </p:txBody>
      </p:sp>
      <p:sp>
        <p:nvSpPr>
          <p:cNvPr id="9" name="Shape 9"/>
          <p:cNvSpPr/>
          <p:nvPr>
            <p:ph type="sldNum" sz="quarter" idx="2"/>
          </p:nvPr>
        </p:nvSpPr>
        <p:spPr>
          <a:xfrm>
            <a:off x="4191000" y="6357461"/>
            <a:ext cx="762000" cy="269241"/>
          </a:xfrm>
          <a:prstGeom prst="rect">
            <a:avLst/>
          </a:prstGeom>
          <a:ln w="12700">
            <a:miter lim="400000"/>
          </a:ln>
        </p:spPr>
        <p:txBody>
          <a:bodyPr lIns="45719" rIns="45719" anchor="ctr">
            <a:spAutoFit/>
          </a:bodyPr>
          <a:lstStyle>
            <a:lvl1pPr algn="ctr">
              <a:defRPr sz="1200">
                <a:solidFill>
                  <a:srgbClr val="B0BCC1"/>
                </a:solidFill>
              </a:defRPr>
            </a:lvl1pPr>
          </a:lstStyle>
          <a:p>
            <a:pPr lvl="0"/>
            <a:fld id="{86CB4B4D-7CA3-9044-876B-883B54F8677D}" type="slidenum"/>
          </a:p>
        </p:txBody>
      </p:sp>
      <p:sp>
        <p:nvSpPr>
          <p:cNvPr id="10" name="Shape 10"/>
          <p:cNvSpPr/>
          <p:nvPr/>
        </p:nvSpPr>
        <p:spPr>
          <a:xfrm rot="5400000">
            <a:off x="4242277" y="3274090"/>
            <a:ext cx="6135625" cy="64009"/>
          </a:xfrm>
          <a:prstGeom prst="rect">
            <a:avLst/>
          </a:prstGeom>
          <a:solidFill>
            <a:srgbClr val="CBD2D5"/>
          </a:solidFill>
          <a:ln w="3175">
            <a:solidFill>
              <a:srgbClr val="D1D0C8"/>
            </a:solidFill>
          </a:ln>
        </p:spPr>
        <p:txBody>
          <a:bodyPr lIns="0" tIns="0" rIns="0" bIns="0" anchor="ctr"/>
          <a:lstStyle/>
          <a:p>
            <a:pPr lvl="0" algn="ctr">
              <a:defRPr>
                <a:solidFill>
                  <a:srgbClr val="000000"/>
                </a:solidFill>
              </a:defRPr>
            </a:pPr>
          </a:p>
        </p:txBody>
      </p:sp>
      <p:sp>
        <p:nvSpPr>
          <p:cNvPr id="11" name="Shape 11"/>
          <p:cNvSpPr/>
          <p:nvPr/>
        </p:nvSpPr>
        <p:spPr>
          <a:xfrm rot="5400000">
            <a:off x="4242277" y="3274090"/>
            <a:ext cx="6135625" cy="64009"/>
          </a:xfrm>
          <a:prstGeom prst="rect">
            <a:avLst/>
          </a:prstGeom>
          <a:solidFill>
            <a:srgbClr val="CBD2D5"/>
          </a:solidFill>
          <a:ln w="3175">
            <a:solidFill>
              <a:srgbClr val="D1D0C8"/>
            </a:solidFill>
          </a:ln>
        </p:spPr>
        <p:txBody>
          <a:bodyPr lIns="0" tIns="0" rIns="0" bIns="0" anchor="ctr"/>
          <a:lstStyle/>
          <a:p>
            <a:pPr lvl="0" algn="ctr">
              <a:defRPr>
                <a:solidFill>
                  <a:srgbClr val="000000"/>
                </a:solidFill>
              </a:defRPr>
            </a:pPr>
          </a:p>
        </p:txBody>
      </p:sp>
    </p:spTree>
  </p:cSld>
  <p:clrMap bg1="dk1" tx1="lt1" bg2="dk2" tx2="lt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Lst>
  <p:transition spd="med" advClick="1"/>
  <p:txStyles>
    <p:titleStyle>
      <a:lvl1pPr algn="ctr">
        <a:defRPr sz="3600">
          <a:solidFill>
            <a:srgbClr val="404040"/>
          </a:solidFill>
          <a:latin typeface="Calisto MT"/>
          <a:ea typeface="Calisto MT"/>
          <a:cs typeface="Calisto MT"/>
          <a:sym typeface="Calisto MT"/>
        </a:defRPr>
      </a:lvl1pPr>
      <a:lvl2pPr algn="ctr">
        <a:defRPr sz="3600">
          <a:solidFill>
            <a:srgbClr val="404040"/>
          </a:solidFill>
          <a:latin typeface="Calisto MT"/>
          <a:ea typeface="Calisto MT"/>
          <a:cs typeface="Calisto MT"/>
          <a:sym typeface="Calisto MT"/>
        </a:defRPr>
      </a:lvl2pPr>
      <a:lvl3pPr algn="ctr">
        <a:defRPr sz="3600">
          <a:solidFill>
            <a:srgbClr val="404040"/>
          </a:solidFill>
          <a:latin typeface="Calisto MT"/>
          <a:ea typeface="Calisto MT"/>
          <a:cs typeface="Calisto MT"/>
          <a:sym typeface="Calisto MT"/>
        </a:defRPr>
      </a:lvl3pPr>
      <a:lvl4pPr algn="ctr">
        <a:defRPr sz="3600">
          <a:solidFill>
            <a:srgbClr val="404040"/>
          </a:solidFill>
          <a:latin typeface="Calisto MT"/>
          <a:ea typeface="Calisto MT"/>
          <a:cs typeface="Calisto MT"/>
          <a:sym typeface="Calisto MT"/>
        </a:defRPr>
      </a:lvl4pPr>
      <a:lvl5pPr algn="ctr">
        <a:defRPr sz="3600">
          <a:solidFill>
            <a:srgbClr val="404040"/>
          </a:solidFill>
          <a:latin typeface="Calisto MT"/>
          <a:ea typeface="Calisto MT"/>
          <a:cs typeface="Calisto MT"/>
          <a:sym typeface="Calisto MT"/>
        </a:defRPr>
      </a:lvl5pPr>
      <a:lvl6pPr algn="ctr">
        <a:defRPr sz="3600">
          <a:solidFill>
            <a:srgbClr val="404040"/>
          </a:solidFill>
          <a:latin typeface="Calisto MT"/>
          <a:ea typeface="Calisto MT"/>
          <a:cs typeface="Calisto MT"/>
          <a:sym typeface="Calisto MT"/>
        </a:defRPr>
      </a:lvl6pPr>
      <a:lvl7pPr algn="ctr">
        <a:defRPr sz="3600">
          <a:solidFill>
            <a:srgbClr val="404040"/>
          </a:solidFill>
          <a:latin typeface="Calisto MT"/>
          <a:ea typeface="Calisto MT"/>
          <a:cs typeface="Calisto MT"/>
          <a:sym typeface="Calisto MT"/>
        </a:defRPr>
      </a:lvl7pPr>
      <a:lvl8pPr algn="ctr">
        <a:defRPr sz="3600">
          <a:solidFill>
            <a:srgbClr val="404040"/>
          </a:solidFill>
          <a:latin typeface="Calisto MT"/>
          <a:ea typeface="Calisto MT"/>
          <a:cs typeface="Calisto MT"/>
          <a:sym typeface="Calisto MT"/>
        </a:defRPr>
      </a:lvl8pPr>
      <a:lvl9pPr algn="ctr">
        <a:defRPr sz="3600">
          <a:solidFill>
            <a:srgbClr val="404040"/>
          </a:solidFill>
          <a:latin typeface="Calisto MT"/>
          <a:ea typeface="Calisto MT"/>
          <a:cs typeface="Calisto MT"/>
          <a:sym typeface="Calisto MT"/>
        </a:defRPr>
      </a:lvl9pPr>
    </p:titleStyle>
    <p:bodyStyle>
      <a:lvl1pPr marL="342900" indent="-342900">
        <a:spcBef>
          <a:spcPts val="2000"/>
        </a:spcBef>
        <a:buClr>
          <a:srgbClr val="404040"/>
        </a:buClr>
        <a:buSzPct val="100000"/>
        <a:buFont typeface="Arial"/>
        <a:buChar char="•"/>
        <a:defRPr sz="2400">
          <a:solidFill>
            <a:srgbClr val="404040"/>
          </a:solidFill>
          <a:latin typeface="Calisto MT"/>
          <a:ea typeface="Calisto MT"/>
          <a:cs typeface="Calisto MT"/>
          <a:sym typeface="Calisto MT"/>
        </a:defRPr>
      </a:lvl1pPr>
      <a:lvl2pPr marL="600219" indent="-249381">
        <a:spcBef>
          <a:spcPts val="2000"/>
        </a:spcBef>
        <a:buClr>
          <a:srgbClr val="404040"/>
        </a:buClr>
        <a:buSzPct val="100000"/>
        <a:buFont typeface="Arial"/>
        <a:buChar char="•"/>
        <a:defRPr sz="2400">
          <a:solidFill>
            <a:srgbClr val="404040"/>
          </a:solidFill>
          <a:latin typeface="Calisto MT"/>
          <a:ea typeface="Calisto MT"/>
          <a:cs typeface="Calisto MT"/>
          <a:sym typeface="Calisto MT"/>
        </a:defRPr>
      </a:lvl2pPr>
      <a:lvl3pPr marL="853757" indent="-274319">
        <a:spcBef>
          <a:spcPts val="2000"/>
        </a:spcBef>
        <a:buClr>
          <a:srgbClr val="404040"/>
        </a:buClr>
        <a:buSzPct val="100000"/>
        <a:buFont typeface="Arial"/>
        <a:buChar char="•"/>
        <a:defRPr sz="2400">
          <a:solidFill>
            <a:srgbClr val="404040"/>
          </a:solidFill>
          <a:latin typeface="Calisto MT"/>
          <a:ea typeface="Calisto MT"/>
          <a:cs typeface="Calisto MT"/>
          <a:sym typeface="Calisto MT"/>
        </a:defRPr>
      </a:lvl3pPr>
      <a:lvl4pPr marL="1112837" indent="-304800">
        <a:spcBef>
          <a:spcPts val="2000"/>
        </a:spcBef>
        <a:buClr>
          <a:srgbClr val="404040"/>
        </a:buClr>
        <a:buSzPct val="100000"/>
        <a:buFont typeface="Arial"/>
        <a:buChar char="•"/>
        <a:defRPr sz="2400">
          <a:solidFill>
            <a:srgbClr val="404040"/>
          </a:solidFill>
          <a:latin typeface="Calisto MT"/>
          <a:ea typeface="Calisto MT"/>
          <a:cs typeface="Calisto MT"/>
          <a:sym typeface="Calisto MT"/>
        </a:defRPr>
      </a:lvl4pPr>
      <a:lvl5pPr marL="1341437" indent="-304800">
        <a:spcBef>
          <a:spcPts val="2000"/>
        </a:spcBef>
        <a:buClr>
          <a:srgbClr val="404040"/>
        </a:buClr>
        <a:buSzPct val="100000"/>
        <a:buFont typeface="Arial"/>
        <a:buChar char="•"/>
        <a:defRPr sz="2400">
          <a:solidFill>
            <a:srgbClr val="404040"/>
          </a:solidFill>
          <a:latin typeface="Calisto MT"/>
          <a:ea typeface="Calisto MT"/>
          <a:cs typeface="Calisto MT"/>
          <a:sym typeface="Calisto MT"/>
        </a:defRPr>
      </a:lvl5pPr>
      <a:lvl6pPr marL="2560320" indent="-274320">
        <a:spcBef>
          <a:spcPts val="2000"/>
        </a:spcBef>
        <a:buClr>
          <a:srgbClr val="404040"/>
        </a:buClr>
        <a:buSzPct val="100000"/>
        <a:buFont typeface="Arial"/>
        <a:buChar char="•"/>
        <a:defRPr sz="2400">
          <a:solidFill>
            <a:srgbClr val="404040"/>
          </a:solidFill>
          <a:latin typeface="Calisto MT"/>
          <a:ea typeface="Calisto MT"/>
          <a:cs typeface="Calisto MT"/>
          <a:sym typeface="Calisto MT"/>
        </a:defRPr>
      </a:lvl6pPr>
      <a:lvl7pPr marL="3017520" indent="-274320">
        <a:spcBef>
          <a:spcPts val="2000"/>
        </a:spcBef>
        <a:buClr>
          <a:srgbClr val="404040"/>
        </a:buClr>
        <a:buSzPct val="100000"/>
        <a:buFont typeface="Arial"/>
        <a:buChar char="•"/>
        <a:defRPr sz="2400">
          <a:solidFill>
            <a:srgbClr val="404040"/>
          </a:solidFill>
          <a:latin typeface="Calisto MT"/>
          <a:ea typeface="Calisto MT"/>
          <a:cs typeface="Calisto MT"/>
          <a:sym typeface="Calisto MT"/>
        </a:defRPr>
      </a:lvl7pPr>
      <a:lvl8pPr marL="3474720" indent="-274320">
        <a:spcBef>
          <a:spcPts val="2000"/>
        </a:spcBef>
        <a:buClr>
          <a:srgbClr val="404040"/>
        </a:buClr>
        <a:buSzPct val="100000"/>
        <a:buFont typeface="Arial"/>
        <a:buChar char="•"/>
        <a:defRPr sz="2400">
          <a:solidFill>
            <a:srgbClr val="404040"/>
          </a:solidFill>
          <a:latin typeface="Calisto MT"/>
          <a:ea typeface="Calisto MT"/>
          <a:cs typeface="Calisto MT"/>
          <a:sym typeface="Calisto MT"/>
        </a:defRPr>
      </a:lvl8pPr>
      <a:lvl9pPr marL="3931920" indent="-274320">
        <a:spcBef>
          <a:spcPts val="2000"/>
        </a:spcBef>
        <a:buClr>
          <a:srgbClr val="404040"/>
        </a:buClr>
        <a:buSzPct val="100000"/>
        <a:buFont typeface="Arial"/>
        <a:buChar char="•"/>
        <a:defRPr sz="2400">
          <a:solidFill>
            <a:srgbClr val="404040"/>
          </a:solidFill>
          <a:latin typeface="Calisto MT"/>
          <a:ea typeface="Calisto MT"/>
          <a:cs typeface="Calisto MT"/>
          <a:sym typeface="Calisto MT"/>
        </a:defRPr>
      </a:lvl9pPr>
    </p:bodyStyle>
    <p:otherStyle>
      <a:lvl1pPr algn="ctr">
        <a:defRPr sz="1200">
          <a:solidFill>
            <a:schemeClr val="tx1"/>
          </a:solidFill>
          <a:latin typeface="+mn-lt"/>
          <a:ea typeface="+mn-ea"/>
          <a:cs typeface="+mn-cs"/>
          <a:sym typeface="Calisto MT"/>
        </a:defRPr>
      </a:lvl1pPr>
      <a:lvl2pPr indent="457200" algn="ctr">
        <a:defRPr sz="1200">
          <a:solidFill>
            <a:schemeClr val="tx1"/>
          </a:solidFill>
          <a:latin typeface="+mn-lt"/>
          <a:ea typeface="+mn-ea"/>
          <a:cs typeface="+mn-cs"/>
          <a:sym typeface="Calisto MT"/>
        </a:defRPr>
      </a:lvl2pPr>
      <a:lvl3pPr indent="914400" algn="ctr">
        <a:defRPr sz="1200">
          <a:solidFill>
            <a:schemeClr val="tx1"/>
          </a:solidFill>
          <a:latin typeface="+mn-lt"/>
          <a:ea typeface="+mn-ea"/>
          <a:cs typeface="+mn-cs"/>
          <a:sym typeface="Calisto MT"/>
        </a:defRPr>
      </a:lvl3pPr>
      <a:lvl4pPr indent="1371600" algn="ctr">
        <a:defRPr sz="1200">
          <a:solidFill>
            <a:schemeClr val="tx1"/>
          </a:solidFill>
          <a:latin typeface="+mn-lt"/>
          <a:ea typeface="+mn-ea"/>
          <a:cs typeface="+mn-cs"/>
          <a:sym typeface="Calisto MT"/>
        </a:defRPr>
      </a:lvl4pPr>
      <a:lvl5pPr indent="1828800" algn="ctr">
        <a:defRPr sz="1200">
          <a:solidFill>
            <a:schemeClr val="tx1"/>
          </a:solidFill>
          <a:latin typeface="+mn-lt"/>
          <a:ea typeface="+mn-ea"/>
          <a:cs typeface="+mn-cs"/>
          <a:sym typeface="Calisto MT"/>
        </a:defRPr>
      </a:lvl5pPr>
      <a:lvl6pPr indent="2286000" algn="ctr">
        <a:defRPr sz="1200">
          <a:solidFill>
            <a:schemeClr val="tx1"/>
          </a:solidFill>
          <a:latin typeface="+mn-lt"/>
          <a:ea typeface="+mn-ea"/>
          <a:cs typeface="+mn-cs"/>
          <a:sym typeface="Calisto MT"/>
        </a:defRPr>
      </a:lvl6pPr>
      <a:lvl7pPr indent="2743200" algn="ctr">
        <a:defRPr sz="1200">
          <a:solidFill>
            <a:schemeClr val="tx1"/>
          </a:solidFill>
          <a:latin typeface="+mn-lt"/>
          <a:ea typeface="+mn-ea"/>
          <a:cs typeface="+mn-cs"/>
          <a:sym typeface="Calisto MT"/>
        </a:defRPr>
      </a:lvl7pPr>
      <a:lvl8pPr indent="3200400" algn="ctr">
        <a:defRPr sz="1200">
          <a:solidFill>
            <a:schemeClr val="tx1"/>
          </a:solidFill>
          <a:latin typeface="+mn-lt"/>
          <a:ea typeface="+mn-ea"/>
          <a:cs typeface="+mn-cs"/>
          <a:sym typeface="Calisto MT"/>
        </a:defRPr>
      </a:lvl8pPr>
      <a:lvl9pPr indent="3657600" algn="ctr">
        <a:defRPr sz="1200">
          <a:solidFill>
            <a:schemeClr val="tx1"/>
          </a:solidFill>
          <a:latin typeface="+mn-lt"/>
          <a:ea typeface="+mn-ea"/>
          <a:cs typeface="+mn-cs"/>
          <a:sym typeface="Calisto MT"/>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image" Target="../media/image2.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jpe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gif"/></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6.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pn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1.pn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2.png"/></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3.pn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4.pn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5.png"/></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6.pn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7.png"/></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8.png"/></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9.png"/></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0.png"/></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1.png"/></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2.png"/></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3.png"/></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4.pn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5.png"/><Relationship Id="rId3" Type="http://schemas.openxmlformats.org/officeDocument/2006/relationships/image" Target="../media/image26.png"/></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7.png"/></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8.png"/></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chart" Target="../charts/chart1.xml"/><Relationship Id="rId4" Type="http://schemas.openxmlformats.org/officeDocument/2006/relationships/chart" Target="../charts/chart2.xml"/></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png"/><Relationship Id="rId3" Type="http://schemas.openxmlformats.org/officeDocument/2006/relationships/image" Target="../media/image30.png"/><Relationship Id="rId4" Type="http://schemas.openxmlformats.org/officeDocument/2006/relationships/image" Target="../media/image12.jpeg"/></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3.jpeg"/></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1.png"/><Relationship Id="rId3" Type="http://schemas.openxmlformats.org/officeDocument/2006/relationships/image" Target="../media/image2.gif"/></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image" Target="../media/image32.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2" name="Shape 152"/>
          <p:cNvSpPr/>
          <p:nvPr/>
        </p:nvSpPr>
        <p:spPr>
          <a:xfrm>
            <a:off x="5638800" y="6092777"/>
            <a:ext cx="2895600"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153" name="Shape 153"/>
          <p:cNvSpPr/>
          <p:nvPr>
            <p:ph type="title"/>
          </p:nvPr>
        </p:nvSpPr>
        <p:spPr>
          <a:xfrm>
            <a:off x="914399" y="1123950"/>
            <a:ext cx="7342190" cy="1924050"/>
          </a:xfrm>
          <a:prstGeom prst="rect">
            <a:avLst/>
          </a:prstGeom>
        </p:spPr>
        <p:txBody>
          <a:bodyPr lIns="0" tIns="0" rIns="0" bIns="0">
            <a:normAutofit fontScale="100000" lnSpcReduction="0"/>
          </a:bodyPr>
          <a:lstStyle/>
          <a:p>
            <a:pPr lvl="0" defTabSz="786384">
              <a:defRPr sz="1800">
                <a:solidFill>
                  <a:srgbClr val="000000"/>
                </a:solidFill>
              </a:defRPr>
            </a:pPr>
            <a:r>
              <a:rPr sz="4128">
                <a:solidFill>
                  <a:srgbClr val="404040"/>
                </a:solidFill>
              </a:rPr>
              <a:t>Asset Accumulation,</a:t>
            </a:r>
            <a:br>
              <a:rPr sz="4128">
                <a:solidFill>
                  <a:srgbClr val="404040"/>
                </a:solidFill>
              </a:rPr>
            </a:br>
            <a:r>
              <a:rPr sz="4128">
                <a:solidFill>
                  <a:srgbClr val="404040"/>
                </a:solidFill>
              </a:rPr>
              <a:t>Protection, Preservation, </a:t>
            </a:r>
            <a:br>
              <a:rPr sz="4128">
                <a:solidFill>
                  <a:srgbClr val="404040"/>
                </a:solidFill>
              </a:rPr>
            </a:br>
            <a:r>
              <a:rPr sz="4128">
                <a:solidFill>
                  <a:srgbClr val="404040"/>
                </a:solidFill>
              </a:rPr>
              <a:t>and Transfer, LLC</a:t>
            </a:r>
          </a:p>
        </p:txBody>
      </p:sp>
      <p:pic>
        <p:nvPicPr>
          <p:cNvPr id="154" name="image6.jpg" descr="logo_aatttp"/>
          <p:cNvPicPr/>
          <p:nvPr/>
        </p:nvPicPr>
        <p:blipFill>
          <a:blip r:embed="rId2">
            <a:extLst/>
          </a:blip>
          <a:stretch>
            <a:fillRect/>
          </a:stretch>
        </p:blipFill>
        <p:spPr>
          <a:xfrm>
            <a:off x="3200400" y="4495800"/>
            <a:ext cx="2514600" cy="1023938"/>
          </a:xfrm>
          <a:prstGeom prst="rect">
            <a:avLst/>
          </a:prstGeom>
          <a:ln w="12700">
            <a:miter lim="400000"/>
          </a:ln>
        </p:spPr>
      </p:pic>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6" name="Shape 156"/>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157" name="Shape 157"/>
          <p:cNvSpPr/>
          <p:nvPr>
            <p:ph type="title"/>
          </p:nvPr>
        </p:nvSpPr>
        <p:spPr>
          <a:xfrm>
            <a:off x="900113" y="244157"/>
            <a:ext cx="7345361" cy="1339851"/>
          </a:xfrm>
          <a:prstGeom prst="rect">
            <a:avLst/>
          </a:prstGeom>
        </p:spPr>
        <p:txBody>
          <a:bodyPr/>
          <a:lstStyle/>
          <a:p>
            <a:pPr lvl="0">
              <a:defRPr sz="1800">
                <a:solidFill>
                  <a:srgbClr val="000000"/>
                </a:solidFill>
              </a:defRPr>
            </a:pPr>
            <a:r>
              <a:rPr sz="3200">
                <a:solidFill>
                  <a:srgbClr val="404040"/>
                </a:solidFill>
              </a:rPr>
              <a:t>Blairsville/Blue Ridge </a:t>
            </a:r>
            <a:br>
              <a:rPr sz="3200">
                <a:solidFill>
                  <a:srgbClr val="404040"/>
                </a:solidFill>
              </a:rPr>
            </a:br>
            <a:r>
              <a:rPr sz="3200">
                <a:solidFill>
                  <a:srgbClr val="404040"/>
                </a:solidFill>
              </a:rPr>
              <a:t>August, 2013</a:t>
            </a:r>
          </a:p>
        </p:txBody>
      </p:sp>
      <p:pic>
        <p:nvPicPr>
          <p:cNvPr id="158" name="image7.jpg" descr="bigcanoe"/>
          <p:cNvPicPr/>
          <p:nvPr/>
        </p:nvPicPr>
        <p:blipFill>
          <a:blip r:embed="rId2">
            <a:extLst/>
          </a:blip>
          <a:srcRect l="0" t="0" r="1105" b="0"/>
          <a:stretch>
            <a:fillRect/>
          </a:stretch>
        </p:blipFill>
        <p:spPr>
          <a:xfrm>
            <a:off x="1219200" y="2286000"/>
            <a:ext cx="6630989" cy="2965450"/>
          </a:xfrm>
          <a:prstGeom prst="rect">
            <a:avLst/>
          </a:prstGeom>
          <a:ln w="12700">
            <a:miter lim="400000"/>
          </a:ln>
        </p:spPr>
      </p:pic>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0" name="Shape 160"/>
          <p:cNvSpPr/>
          <p:nvPr/>
        </p:nvSpPr>
        <p:spPr>
          <a:xfrm>
            <a:off x="5638800" y="6119671"/>
            <a:ext cx="2895600"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161" name="Shape 161"/>
          <p:cNvSpPr/>
          <p:nvPr>
            <p:ph type="title"/>
          </p:nvPr>
        </p:nvSpPr>
        <p:spPr>
          <a:xfrm>
            <a:off x="914399" y="1143000"/>
            <a:ext cx="7342190" cy="1924050"/>
          </a:xfrm>
          <a:prstGeom prst="rect">
            <a:avLst/>
          </a:prstGeom>
        </p:spPr>
        <p:txBody>
          <a:bodyPr lIns="0" tIns="0" rIns="0" bIns="0">
            <a:normAutofit fontScale="100000" lnSpcReduction="0"/>
          </a:bodyPr>
          <a:lstStyle/>
          <a:p>
            <a:pPr lvl="0" defTabSz="786384">
              <a:defRPr sz="1800">
                <a:solidFill>
                  <a:srgbClr val="000000"/>
                </a:solidFill>
              </a:defRPr>
            </a:pPr>
            <a:r>
              <a:rPr sz="4128">
                <a:solidFill>
                  <a:srgbClr val="404040"/>
                </a:solidFill>
              </a:rPr>
              <a:t>Asset Accumulation,</a:t>
            </a:r>
            <a:br>
              <a:rPr sz="4128">
                <a:solidFill>
                  <a:srgbClr val="404040"/>
                </a:solidFill>
              </a:rPr>
            </a:br>
            <a:r>
              <a:rPr sz="4128">
                <a:solidFill>
                  <a:srgbClr val="404040"/>
                </a:solidFill>
              </a:rPr>
              <a:t>Protection, Preservation, </a:t>
            </a:r>
            <a:br>
              <a:rPr sz="4128">
                <a:solidFill>
                  <a:srgbClr val="404040"/>
                </a:solidFill>
              </a:rPr>
            </a:br>
            <a:r>
              <a:rPr sz="4128">
                <a:solidFill>
                  <a:srgbClr val="404040"/>
                </a:solidFill>
              </a:rPr>
              <a:t>and Transfer, LLC</a:t>
            </a:r>
          </a:p>
        </p:txBody>
      </p:sp>
      <p:pic>
        <p:nvPicPr>
          <p:cNvPr id="162" name="image6.jpg" descr="logo_aatttp"/>
          <p:cNvPicPr/>
          <p:nvPr/>
        </p:nvPicPr>
        <p:blipFill>
          <a:blip r:embed="rId2">
            <a:extLst/>
          </a:blip>
          <a:stretch>
            <a:fillRect/>
          </a:stretch>
        </p:blipFill>
        <p:spPr>
          <a:xfrm>
            <a:off x="3200400" y="3886200"/>
            <a:ext cx="2514600" cy="1022350"/>
          </a:xfrm>
          <a:prstGeom prst="rect">
            <a:avLst/>
          </a:prstGeom>
          <a:ln w="12700">
            <a:miter lim="400000"/>
          </a:ln>
        </p:spPr>
      </p:pic>
      <p:pic>
        <p:nvPicPr>
          <p:cNvPr id="163" name="image8.png"/>
          <p:cNvPicPr/>
          <p:nvPr/>
        </p:nvPicPr>
        <p:blipFill>
          <a:blip r:embed="rId3">
            <a:extLst/>
          </a:blip>
          <a:stretch>
            <a:fillRect/>
          </a:stretch>
        </p:blipFill>
        <p:spPr>
          <a:xfrm>
            <a:off x="8213725" y="609600"/>
            <a:ext cx="244475" cy="244475"/>
          </a:xfrm>
          <a:prstGeom prst="rect">
            <a:avLst/>
          </a:prstGeom>
          <a:ln w="12700">
            <a:miter lim="400000"/>
          </a:ln>
        </p:spPr>
      </p:pic>
      <p:sp>
        <p:nvSpPr>
          <p:cNvPr id="164" name="Shape 164"/>
          <p:cNvSpPr/>
          <p:nvPr/>
        </p:nvSpPr>
        <p:spPr>
          <a:xfrm>
            <a:off x="7543800" y="914400"/>
            <a:ext cx="1295400" cy="3327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900"/>
              </a:spcBef>
              <a:defRPr sz="1600">
                <a:solidFill>
                  <a:srgbClr val="808080"/>
                </a:solidFill>
              </a:defRPr>
            </a:lvl1pPr>
          </a:lstStyle>
          <a:p>
            <a:pPr lvl="0">
              <a:defRPr sz="1800">
                <a:solidFill>
                  <a:srgbClr val="000000"/>
                </a:solidFill>
              </a:defRPr>
            </a:pPr>
            <a:r>
              <a:rPr sz="1600">
                <a:solidFill>
                  <a:srgbClr val="808080"/>
                </a:solidFill>
              </a:rPr>
              <a:t>Go Navy!</a:t>
            </a:r>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Shape 166"/>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167" name="Shape 167"/>
          <p:cNvSpPr/>
          <p:nvPr>
            <p:ph type="title"/>
          </p:nvPr>
        </p:nvSpPr>
        <p:spPr>
          <a:xfrm>
            <a:off x="900113" y="244157"/>
            <a:ext cx="7345361" cy="1339851"/>
          </a:xfrm>
          <a:prstGeom prst="rect">
            <a:avLst/>
          </a:prstGeom>
        </p:spPr>
        <p:txBody>
          <a:bodyPr/>
          <a:lstStyle/>
          <a:p>
            <a:pPr lvl="0">
              <a:defRPr sz="1800">
                <a:solidFill>
                  <a:srgbClr val="000000"/>
                </a:solidFill>
              </a:defRPr>
            </a:pPr>
            <a:r>
              <a:rPr sz="4800">
                <a:solidFill>
                  <a:srgbClr val="404040"/>
                </a:solidFill>
              </a:rPr>
              <a:t>Disclosure</a:t>
            </a:r>
          </a:p>
        </p:txBody>
      </p:sp>
      <p:sp>
        <p:nvSpPr>
          <p:cNvPr id="168" name="Shape 168"/>
          <p:cNvSpPr/>
          <p:nvPr>
            <p:ph type="body" idx="1"/>
          </p:nvPr>
        </p:nvSpPr>
        <p:spPr>
          <a:xfrm>
            <a:off x="900111" y="2133600"/>
            <a:ext cx="7345365" cy="3931922"/>
          </a:xfrm>
          <a:prstGeom prst="rect">
            <a:avLst/>
          </a:prstGeom>
        </p:spPr>
        <p:txBody>
          <a:bodyPr/>
          <a:lstStyle/>
          <a:p>
            <a:pPr lvl="0" algn="just">
              <a:lnSpc>
                <a:spcPct val="80000"/>
              </a:lnSpc>
              <a:buSzTx/>
              <a:buNone/>
              <a:defRPr sz="1800">
                <a:solidFill>
                  <a:srgbClr val="000000"/>
                </a:solidFill>
              </a:defRPr>
            </a:pPr>
            <a:r>
              <a:rPr sz="2000">
                <a:solidFill>
                  <a:srgbClr val="404040"/>
                </a:solidFill>
              </a:rPr>
              <a:t>     The information and material contained in this presentation is of a general nature and is intended for educational purposes only.    This presentation does not constitute a recommendation or a solicitation or offer of the purchase or sale of securities.  Furthermore, this presentation does not endorse or recommend any tax, legal, or investment-related strategy. The future performance of an investment or strategy cannot be deduced from past performance. As with any investment or investment strategy, the outcome depends upon many factors including: investment objectives, income, net worth, tax bracket, risk tolerance, as well as economic and market factors. Before investing or using any strategy, individuals should consult with their tax, legal, or financial advisor. </a:t>
            </a:r>
            <a:r>
              <a:rPr spc="-100" sz="2000">
                <a:solidFill>
                  <a:srgbClr val="404040"/>
                </a:solidFill>
              </a:rPr>
              <a:t>All information  contained  in this presentation  has  been  derived  from  sources  deemed  to  be  reliable  but  cannot  be guaranteed</a:t>
            </a:r>
            <a:r>
              <a:rPr sz="2000">
                <a:solidFill>
                  <a:srgbClr val="404040"/>
                </a:solidFill>
              </a:rPr>
              <a:t>. </a:t>
            </a:r>
          </a:p>
        </p:txBody>
      </p:sp>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0" name="Shape 170"/>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171" name="Shape 171"/>
          <p:cNvSpPr/>
          <p:nvPr/>
        </p:nvSpPr>
        <p:spPr>
          <a:xfrm>
            <a:off x="7391400" y="4191000"/>
            <a:ext cx="1371600" cy="1981200"/>
          </a:xfrm>
          <a:prstGeom prst="rect">
            <a:avLst/>
          </a:prstGeom>
          <a:solidFill>
            <a:srgbClr val="C0C0C0"/>
          </a:solidFill>
          <a:ln w="12700">
            <a:miter lim="400000"/>
          </a:ln>
        </p:spPr>
        <p:txBody>
          <a:bodyPr lIns="0" tIns="0" rIns="0" bIns="0" anchor="ctr"/>
          <a:lstStyle/>
          <a:p>
            <a:pPr lvl="0">
              <a:defRPr>
                <a:solidFill>
                  <a:srgbClr val="000000"/>
                </a:solidFill>
              </a:defRPr>
            </a:pPr>
          </a:p>
        </p:txBody>
      </p:sp>
      <p:sp>
        <p:nvSpPr>
          <p:cNvPr id="172" name="Shape 172"/>
          <p:cNvSpPr/>
          <p:nvPr>
            <p:ph type="body" idx="1"/>
          </p:nvPr>
        </p:nvSpPr>
        <p:spPr>
          <a:xfrm>
            <a:off x="457200" y="1968500"/>
            <a:ext cx="8229600" cy="3746500"/>
          </a:xfrm>
          <a:prstGeom prst="rect">
            <a:avLst/>
          </a:prstGeom>
        </p:spPr>
        <p:txBody>
          <a:bodyPr/>
          <a:lstStyle/>
          <a:p>
            <a:pPr lvl="0" marL="285750" indent="-285750">
              <a:defRPr sz="1800">
                <a:solidFill>
                  <a:srgbClr val="000000"/>
                </a:solidFill>
              </a:defRPr>
            </a:pPr>
            <a:r>
              <a:rPr sz="2000">
                <a:solidFill>
                  <a:srgbClr val="404040"/>
                </a:solidFill>
              </a:rPr>
              <a:t>Registered Investment Advisory Firm </a:t>
            </a:r>
            <a:endParaRPr sz="2000">
              <a:solidFill>
                <a:srgbClr val="404040"/>
              </a:solidFill>
            </a:endParaRPr>
          </a:p>
          <a:p>
            <a:pPr lvl="0">
              <a:buSzTx/>
              <a:buNone/>
              <a:defRPr sz="1800">
                <a:solidFill>
                  <a:srgbClr val="000000"/>
                </a:solidFill>
              </a:defRPr>
            </a:pPr>
            <a:r>
              <a:rPr sz="2000">
                <a:solidFill>
                  <a:srgbClr val="404040"/>
                </a:solidFill>
              </a:rPr>
              <a:t>	John A. Cory, Member</a:t>
            </a:r>
            <a:br>
              <a:rPr sz="2000">
                <a:solidFill>
                  <a:srgbClr val="404040"/>
                </a:solidFill>
              </a:rPr>
            </a:br>
            <a:r>
              <a:rPr sz="2000">
                <a:solidFill>
                  <a:srgbClr val="404040"/>
                </a:solidFill>
              </a:rPr>
              <a:t>(Your Wealth/Legacy Planner/Practitioner</a:t>
            </a:r>
            <a:r>
              <a:rPr baseline="30000" sz="2000">
                <a:solidFill>
                  <a:srgbClr val="404040"/>
                </a:solidFill>
              </a:rPr>
              <a:t>TM</a:t>
            </a:r>
            <a:r>
              <a:rPr sz="2000">
                <a:solidFill>
                  <a:srgbClr val="404040"/>
                </a:solidFill>
              </a:rPr>
              <a:t>)</a:t>
            </a:r>
            <a:endParaRPr sz="2000">
              <a:solidFill>
                <a:srgbClr val="404040"/>
              </a:solidFill>
            </a:endParaRPr>
          </a:p>
          <a:p>
            <a:pPr lvl="0" marL="285750" indent="-285750">
              <a:defRPr sz="1800">
                <a:solidFill>
                  <a:srgbClr val="000000"/>
                </a:solidFill>
              </a:defRPr>
            </a:pPr>
            <a:r>
              <a:rPr sz="2000">
                <a:solidFill>
                  <a:srgbClr val="404040"/>
                </a:solidFill>
              </a:rPr>
              <a:t>Securities offered through  Resource Horizons Group, L.L.C., </a:t>
            </a:r>
            <a:r>
              <a:rPr sz="2000">
                <a:solidFill>
                  <a:srgbClr val="404040"/>
                </a:solidFill>
                <a:latin typeface="Times New Roman"/>
                <a:ea typeface="Times New Roman"/>
                <a:cs typeface="Times New Roman"/>
                <a:sym typeface="Times New Roman"/>
              </a:rPr>
              <a:t>Broker-Dealer, </a:t>
            </a:r>
            <a:r>
              <a:rPr sz="2000">
                <a:solidFill>
                  <a:srgbClr val="404040"/>
                </a:solidFill>
              </a:rPr>
              <a:t>Member FINA, SIPC</a:t>
            </a:r>
          </a:p>
        </p:txBody>
      </p:sp>
      <p:sp>
        <p:nvSpPr>
          <p:cNvPr id="173" name="Shape 173"/>
          <p:cNvSpPr/>
          <p:nvPr/>
        </p:nvSpPr>
        <p:spPr>
          <a:xfrm>
            <a:off x="609600" y="397192"/>
            <a:ext cx="8001000" cy="113284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spcBef>
                <a:spcPts val="2400"/>
              </a:spcBef>
              <a:defRPr sz="3600">
                <a:solidFill>
                  <a:srgbClr val="993300"/>
                </a:solidFill>
              </a:defRPr>
            </a:lvl1pPr>
          </a:lstStyle>
          <a:p>
            <a:pPr lvl="0">
              <a:defRPr sz="1800">
                <a:solidFill>
                  <a:srgbClr val="000000"/>
                </a:solidFill>
              </a:defRPr>
            </a:pPr>
            <a:r>
              <a:rPr sz="3600">
                <a:solidFill>
                  <a:srgbClr val="993300"/>
                </a:solidFill>
              </a:rPr>
              <a:t>Asset Accumulation, Protection, Preservation, and Transfer, LLC</a:t>
            </a:r>
          </a:p>
        </p:txBody>
      </p:sp>
      <p:pic>
        <p:nvPicPr>
          <p:cNvPr id="174" name="image9.jpeg" descr="dad1sm"/>
          <p:cNvPicPr/>
          <p:nvPr/>
        </p:nvPicPr>
        <p:blipFill>
          <a:blip r:embed="rId3">
            <a:extLst/>
          </a:blip>
          <a:srcRect l="51765" t="6218" r="2638" b="6735"/>
          <a:stretch>
            <a:fillRect/>
          </a:stretch>
        </p:blipFill>
        <p:spPr>
          <a:xfrm>
            <a:off x="7391399" y="4114800"/>
            <a:ext cx="1371602" cy="2057400"/>
          </a:xfrm>
          <a:prstGeom prst="rect">
            <a:avLst/>
          </a:prstGeom>
          <a:ln w="12700">
            <a:miter lim="400000"/>
          </a:ln>
        </p:spPr>
      </p:pic>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8" name="Shape 178"/>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179" name="Shape 179"/>
          <p:cNvSpPr/>
          <p:nvPr/>
        </p:nvSpPr>
        <p:spPr>
          <a:xfrm>
            <a:off x="5562600" y="2971800"/>
            <a:ext cx="1981200" cy="1752600"/>
          </a:xfrm>
          <a:prstGeom prst="rect">
            <a:avLst/>
          </a:prstGeom>
          <a:solidFill>
            <a:srgbClr val="EAEAEA"/>
          </a:solidFill>
          <a:ln w="12700">
            <a:miter lim="400000"/>
          </a:ln>
        </p:spPr>
        <p:txBody>
          <a:bodyPr lIns="0" tIns="0" rIns="0" bIns="0" anchor="ctr"/>
          <a:lstStyle/>
          <a:p>
            <a:pPr lvl="0">
              <a:defRPr>
                <a:solidFill>
                  <a:srgbClr val="000000"/>
                </a:solidFill>
              </a:defRPr>
            </a:pPr>
          </a:p>
        </p:txBody>
      </p:sp>
      <p:sp>
        <p:nvSpPr>
          <p:cNvPr id="180" name="Shape 180"/>
          <p:cNvSpPr/>
          <p:nvPr/>
        </p:nvSpPr>
        <p:spPr>
          <a:xfrm>
            <a:off x="5029200" y="2514600"/>
            <a:ext cx="1981200" cy="1752600"/>
          </a:xfrm>
          <a:prstGeom prst="rect">
            <a:avLst/>
          </a:prstGeom>
          <a:solidFill>
            <a:srgbClr val="EAEAEA"/>
          </a:solidFill>
          <a:ln w="12700">
            <a:miter lim="400000"/>
          </a:ln>
        </p:spPr>
        <p:txBody>
          <a:bodyPr lIns="0" tIns="0" rIns="0" bIns="0" anchor="ctr"/>
          <a:lstStyle/>
          <a:p>
            <a:pPr lvl="0">
              <a:defRPr>
                <a:solidFill>
                  <a:srgbClr val="000000"/>
                </a:solidFill>
              </a:defRPr>
            </a:pPr>
          </a:p>
        </p:txBody>
      </p:sp>
      <p:sp>
        <p:nvSpPr>
          <p:cNvPr id="181" name="Shape 181"/>
          <p:cNvSpPr/>
          <p:nvPr/>
        </p:nvSpPr>
        <p:spPr>
          <a:xfrm>
            <a:off x="2286000" y="2971800"/>
            <a:ext cx="1981200" cy="1752600"/>
          </a:xfrm>
          <a:prstGeom prst="rect">
            <a:avLst/>
          </a:prstGeom>
          <a:solidFill>
            <a:srgbClr val="EAEAEA"/>
          </a:solidFill>
          <a:ln w="12700">
            <a:miter lim="400000"/>
          </a:ln>
        </p:spPr>
        <p:txBody>
          <a:bodyPr lIns="0" tIns="0" rIns="0" bIns="0" anchor="ctr"/>
          <a:lstStyle/>
          <a:p>
            <a:pPr lvl="0">
              <a:defRPr>
                <a:solidFill>
                  <a:srgbClr val="000000"/>
                </a:solidFill>
              </a:defRPr>
            </a:pPr>
          </a:p>
        </p:txBody>
      </p:sp>
      <p:grpSp>
        <p:nvGrpSpPr>
          <p:cNvPr id="184" name="Group 184"/>
          <p:cNvGrpSpPr/>
          <p:nvPr/>
        </p:nvGrpSpPr>
        <p:grpSpPr>
          <a:xfrm>
            <a:off x="4800600" y="1948180"/>
            <a:ext cx="2702481" cy="3037841"/>
            <a:chOff x="0" y="0"/>
            <a:chExt cx="2702480" cy="3037839"/>
          </a:xfrm>
        </p:grpSpPr>
        <p:sp>
          <p:nvSpPr>
            <p:cNvPr id="182" name="Shape 182"/>
            <p:cNvSpPr/>
            <p:nvPr/>
          </p:nvSpPr>
          <p:spPr>
            <a:xfrm>
              <a:off x="0" y="337819"/>
              <a:ext cx="2667000" cy="2362201"/>
            </a:xfrm>
            <a:prstGeom prst="rect">
              <a:avLst/>
            </a:prstGeom>
            <a:solidFill>
              <a:srgbClr val="D4CD98"/>
            </a:solidFill>
            <a:ln w="12700" cap="flat">
              <a:noFill/>
              <a:miter lim="400000"/>
            </a:ln>
            <a:effectLst/>
          </p:spPr>
          <p:txBody>
            <a:bodyPr wrap="square" lIns="0" tIns="0" rIns="0" bIns="0" numCol="1" anchor="ctr">
              <a:noAutofit/>
            </a:bodyPr>
            <a:lstStyle/>
            <a:p>
              <a:pPr lvl="0">
                <a:defRPr sz="2400">
                  <a:solidFill>
                    <a:srgbClr val="993300"/>
                  </a:solidFill>
                </a:defRPr>
              </a:pPr>
            </a:p>
          </p:txBody>
        </p:sp>
        <p:sp>
          <p:nvSpPr>
            <p:cNvPr id="183" name="Shape 183"/>
            <p:cNvSpPr/>
            <p:nvPr/>
          </p:nvSpPr>
          <p:spPr>
            <a:xfrm>
              <a:off x="0" y="0"/>
              <a:ext cx="2702481" cy="3037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p>
              <a:pPr lvl="0">
                <a:defRPr>
                  <a:solidFill>
                    <a:srgbClr val="000000"/>
                  </a:solidFill>
                </a:defRPr>
              </a:pPr>
              <a:endParaRPr sz="3200" u="sng">
                <a:solidFill>
                  <a:srgbClr val="993300"/>
                </a:solidFill>
              </a:endParaRPr>
            </a:p>
            <a:p>
              <a:pPr lvl="0">
                <a:defRPr>
                  <a:solidFill>
                    <a:srgbClr val="000000"/>
                  </a:solidFill>
                </a:defRPr>
              </a:pPr>
              <a:r>
                <a:rPr sz="3200" u="sng">
                  <a:solidFill>
                    <a:srgbClr val="993300"/>
                  </a:solidFill>
                </a:rPr>
                <a:t>Resource</a:t>
              </a:r>
            </a:p>
            <a:p>
              <a:pPr lvl="0">
                <a:defRPr>
                  <a:solidFill>
                    <a:srgbClr val="000000"/>
                  </a:solidFill>
                </a:defRPr>
              </a:pPr>
              <a:r>
                <a:rPr sz="3200" u="sng">
                  <a:solidFill>
                    <a:srgbClr val="993300"/>
                  </a:solidFill>
                </a:rPr>
                <a:t>Horizons </a:t>
              </a:r>
            </a:p>
            <a:p>
              <a:pPr lvl="0">
                <a:defRPr>
                  <a:solidFill>
                    <a:srgbClr val="000000"/>
                  </a:solidFill>
                </a:defRPr>
              </a:pPr>
              <a:r>
                <a:rPr sz="3200" u="sng">
                  <a:solidFill>
                    <a:srgbClr val="993300"/>
                  </a:solidFill>
                </a:rPr>
                <a:t>Group, L.L.C.</a:t>
              </a:r>
              <a:endParaRPr sz="3200" u="sng">
                <a:solidFill>
                  <a:srgbClr val="993300"/>
                </a:solidFill>
              </a:endParaRPr>
            </a:p>
            <a:p>
              <a:pPr lvl="0">
                <a:defRPr>
                  <a:solidFill>
                    <a:srgbClr val="000000"/>
                  </a:solidFill>
                </a:defRPr>
              </a:pPr>
              <a:r>
                <a:rPr sz="2400">
                  <a:solidFill>
                    <a:srgbClr val="993300"/>
                  </a:solidFill>
                </a:rPr>
                <a:t>commission</a:t>
              </a:r>
            </a:p>
            <a:p>
              <a:pPr lvl="0">
                <a:defRPr>
                  <a:solidFill>
                    <a:srgbClr val="000000"/>
                  </a:solidFill>
                </a:defRPr>
              </a:pPr>
              <a:r>
                <a:rPr sz="2400">
                  <a:solidFill>
                    <a:srgbClr val="993300"/>
                  </a:solidFill>
                </a:rPr>
                <a:t>FINRA</a:t>
              </a:r>
              <a:endParaRPr sz="2400">
                <a:solidFill>
                  <a:srgbClr val="993300"/>
                </a:solidFill>
              </a:endParaRPr>
            </a:p>
          </p:txBody>
        </p:sp>
      </p:grpSp>
      <p:grpSp>
        <p:nvGrpSpPr>
          <p:cNvPr id="187" name="Group 187"/>
          <p:cNvGrpSpPr/>
          <p:nvPr/>
        </p:nvGrpSpPr>
        <p:grpSpPr>
          <a:xfrm>
            <a:off x="1600200" y="2286000"/>
            <a:ext cx="2594730" cy="2362200"/>
            <a:chOff x="0" y="0"/>
            <a:chExt cx="2594729" cy="2362200"/>
          </a:xfrm>
        </p:grpSpPr>
        <p:sp>
          <p:nvSpPr>
            <p:cNvPr id="185" name="Shape 185"/>
            <p:cNvSpPr/>
            <p:nvPr/>
          </p:nvSpPr>
          <p:spPr>
            <a:xfrm>
              <a:off x="0" y="0"/>
              <a:ext cx="2590800" cy="2362200"/>
            </a:xfrm>
            <a:prstGeom prst="rect">
              <a:avLst/>
            </a:prstGeom>
            <a:solidFill>
              <a:srgbClr val="D4CD98"/>
            </a:solidFill>
            <a:ln w="9525" cap="flat">
              <a:solidFill>
                <a:srgbClr val="D4CD98"/>
              </a:solidFill>
              <a:prstDash val="solid"/>
              <a:miter lim="800000"/>
            </a:ln>
            <a:effectLst/>
          </p:spPr>
          <p:txBody>
            <a:bodyPr wrap="square" lIns="0" tIns="0" rIns="0" bIns="0" numCol="1" anchor="ctr">
              <a:noAutofit/>
            </a:bodyPr>
            <a:lstStyle/>
            <a:p>
              <a:pPr lvl="0">
                <a:defRPr sz="2400" u="sng">
                  <a:solidFill>
                    <a:srgbClr val="993300"/>
                  </a:solidFill>
                </a:defRPr>
              </a:pPr>
            </a:p>
          </p:txBody>
        </p:sp>
        <p:sp>
          <p:nvSpPr>
            <p:cNvPr id="186" name="Shape 186"/>
            <p:cNvSpPr/>
            <p:nvPr/>
          </p:nvSpPr>
          <p:spPr>
            <a:xfrm>
              <a:off x="0" y="189230"/>
              <a:ext cx="2594730" cy="1983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p>
              <a:pPr lvl="0">
                <a:defRPr>
                  <a:solidFill>
                    <a:srgbClr val="000000"/>
                  </a:solidFill>
                </a:defRPr>
              </a:pPr>
              <a:r>
                <a:rPr sz="3200" u="sng">
                  <a:solidFill>
                    <a:srgbClr val="993300"/>
                  </a:solidFill>
                </a:rPr>
                <a:t>AAPPT, LLC</a:t>
              </a:r>
              <a:endParaRPr sz="3200" u="sng">
                <a:solidFill>
                  <a:srgbClr val="993300"/>
                </a:solidFill>
              </a:endParaRPr>
            </a:p>
            <a:p>
              <a:pPr lvl="0">
                <a:defRPr>
                  <a:solidFill>
                    <a:srgbClr val="000000"/>
                  </a:solidFill>
                </a:defRPr>
              </a:pPr>
              <a:r>
                <a:rPr sz="2400">
                  <a:solidFill>
                    <a:srgbClr val="993300"/>
                  </a:solidFill>
                </a:rPr>
                <a:t>fee</a:t>
              </a:r>
            </a:p>
            <a:p>
              <a:pPr lvl="0">
                <a:defRPr>
                  <a:solidFill>
                    <a:srgbClr val="000000"/>
                  </a:solidFill>
                </a:defRPr>
              </a:pPr>
              <a:r>
                <a:rPr sz="2400">
                  <a:solidFill>
                    <a:srgbClr val="993300"/>
                  </a:solidFill>
                </a:rPr>
                <a:t>GA Securities</a:t>
              </a:r>
              <a:endParaRPr sz="2400">
                <a:solidFill>
                  <a:srgbClr val="993300"/>
                </a:solidFill>
              </a:endParaRPr>
            </a:p>
            <a:p>
              <a:pPr lvl="0">
                <a:defRPr>
                  <a:solidFill>
                    <a:srgbClr val="000000"/>
                  </a:solidFill>
                </a:defRPr>
              </a:pPr>
              <a:r>
                <a:rPr sz="2400">
                  <a:solidFill>
                    <a:srgbClr val="993300"/>
                  </a:solidFill>
                </a:rPr>
                <a:t>SEC</a:t>
              </a:r>
            </a:p>
            <a:p>
              <a:pPr lvl="0">
                <a:defRPr>
                  <a:solidFill>
                    <a:srgbClr val="000000"/>
                  </a:solidFill>
                </a:defRPr>
              </a:pPr>
              <a:r>
                <a:rPr sz="2400">
                  <a:solidFill>
                    <a:srgbClr val="993300"/>
                  </a:solidFill>
                </a:rPr>
                <a:t>ADV </a:t>
              </a:r>
            </a:p>
          </p:txBody>
        </p:sp>
      </p:grpSp>
      <p:sp>
        <p:nvSpPr>
          <p:cNvPr id="188" name="Shape 188"/>
          <p:cNvSpPr/>
          <p:nvPr/>
        </p:nvSpPr>
        <p:spPr>
          <a:xfrm>
            <a:off x="457200" y="532130"/>
            <a:ext cx="2937530" cy="61214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sz="3600">
                <a:solidFill>
                  <a:srgbClr val="993300"/>
                </a:solidFill>
              </a:defRPr>
            </a:lvl1pPr>
          </a:lstStyle>
          <a:p>
            <a:pPr lvl="0">
              <a:defRPr sz="1800">
                <a:solidFill>
                  <a:srgbClr val="000000"/>
                </a:solidFill>
              </a:defRPr>
            </a:pPr>
            <a:r>
              <a:rPr sz="3600">
                <a:solidFill>
                  <a:srgbClr val="993300"/>
                </a:solidFill>
              </a:rPr>
              <a:t>Compensation</a:t>
            </a:r>
          </a:p>
        </p:txBody>
      </p:sp>
      <p:sp>
        <p:nvSpPr>
          <p:cNvPr id="189" name="Shape 189"/>
          <p:cNvSpPr/>
          <p:nvPr/>
        </p:nvSpPr>
        <p:spPr>
          <a:xfrm>
            <a:off x="2133600" y="1523999"/>
            <a:ext cx="4648200" cy="675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i="1" sz="4000">
                <a:solidFill>
                  <a:srgbClr val="9C5238"/>
                </a:solidFill>
              </a:defRPr>
            </a:lvl1pPr>
          </a:lstStyle>
          <a:p>
            <a:pPr lvl="0">
              <a:defRPr i="0" sz="1800">
                <a:solidFill>
                  <a:srgbClr val="000000"/>
                </a:solidFill>
              </a:defRPr>
            </a:pPr>
            <a:r>
              <a:rPr i="1" sz="4000">
                <a:solidFill>
                  <a:srgbClr val="9C5238"/>
                </a:solidFill>
              </a:rPr>
              <a:t>generally</a:t>
            </a:r>
          </a:p>
        </p:txBody>
      </p:sp>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1" name="Shape 191"/>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192" name="Shape 192"/>
          <p:cNvSpPr/>
          <p:nvPr>
            <p:ph type="title"/>
          </p:nvPr>
        </p:nvSpPr>
        <p:spPr>
          <a:xfrm>
            <a:off x="900113" y="244157"/>
            <a:ext cx="7345361" cy="1339851"/>
          </a:xfrm>
          <a:prstGeom prst="rect">
            <a:avLst/>
          </a:prstGeom>
        </p:spPr>
        <p:txBody>
          <a:bodyPr/>
          <a:lstStyle>
            <a:lvl1pPr>
              <a:defRPr sz="3600"/>
            </a:lvl1pPr>
          </a:lstStyle>
          <a:p>
            <a:pPr lvl="0">
              <a:defRPr sz="1800">
                <a:solidFill>
                  <a:srgbClr val="000000"/>
                </a:solidFill>
              </a:defRPr>
            </a:pPr>
            <a:r>
              <a:rPr sz="3600">
                <a:solidFill>
                  <a:srgbClr val="404040"/>
                </a:solidFill>
              </a:rPr>
              <a:t>Fee versus Commission</a:t>
            </a:r>
          </a:p>
        </p:txBody>
      </p:sp>
      <p:sp>
        <p:nvSpPr>
          <p:cNvPr id="193" name="Shape 193"/>
          <p:cNvSpPr/>
          <p:nvPr>
            <p:ph type="body" idx="1"/>
          </p:nvPr>
        </p:nvSpPr>
        <p:spPr>
          <a:xfrm>
            <a:off x="457200" y="1600199"/>
            <a:ext cx="8229600" cy="2055815"/>
          </a:xfrm>
          <a:prstGeom prst="rect">
            <a:avLst/>
          </a:prstGeom>
        </p:spPr>
        <p:txBody>
          <a:bodyPr/>
          <a:lstStyle/>
          <a:p>
            <a:pPr lvl="0">
              <a:defRPr sz="1800">
                <a:solidFill>
                  <a:srgbClr val="000000"/>
                </a:solidFill>
              </a:defRPr>
            </a:pPr>
            <a:r>
              <a:rPr sz="2400">
                <a:solidFill>
                  <a:srgbClr val="404040"/>
                </a:solidFill>
              </a:rPr>
              <a:t>RIA: Fiduciary duty</a:t>
            </a:r>
            <a:endParaRPr sz="2400">
              <a:solidFill>
                <a:srgbClr val="404040"/>
              </a:solidFill>
            </a:endParaRPr>
          </a:p>
          <a:p>
            <a:pPr lvl="0">
              <a:defRPr sz="1800">
                <a:solidFill>
                  <a:srgbClr val="000000"/>
                </a:solidFill>
              </a:defRPr>
            </a:pPr>
            <a:r>
              <a:rPr sz="2400">
                <a:solidFill>
                  <a:srgbClr val="404040"/>
                </a:solidFill>
              </a:rPr>
              <a:t>Broker Dealer: Suitability</a:t>
            </a:r>
            <a:endParaRPr sz="2400">
              <a:solidFill>
                <a:srgbClr val="404040"/>
              </a:solidFill>
            </a:endParaRPr>
          </a:p>
          <a:p>
            <a:pPr lvl="0">
              <a:defRPr sz="1800">
                <a:solidFill>
                  <a:srgbClr val="000000"/>
                </a:solidFill>
              </a:defRPr>
            </a:pPr>
            <a:r>
              <a:rPr sz="2400">
                <a:solidFill>
                  <a:srgbClr val="404040"/>
                </a:solidFill>
              </a:rPr>
              <a:t>Compensation: Investment vehicle or product</a:t>
            </a:r>
          </a:p>
        </p:txBody>
      </p:sp>
      <p:pic>
        <p:nvPicPr>
          <p:cNvPr id="194" name="image10.png"/>
          <p:cNvPicPr/>
          <p:nvPr/>
        </p:nvPicPr>
        <p:blipFill>
          <a:blip r:embed="rId2">
            <a:extLst/>
          </a:blip>
          <a:stretch>
            <a:fillRect/>
          </a:stretch>
        </p:blipFill>
        <p:spPr>
          <a:xfrm>
            <a:off x="2819400" y="3810000"/>
            <a:ext cx="3124200" cy="2083403"/>
          </a:xfrm>
          <a:prstGeom prst="rect">
            <a:avLst/>
          </a:prstGeom>
          <a:ln w="12700">
            <a:miter lim="400000"/>
          </a:ln>
        </p:spPr>
      </p:pic>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6" name="Shape 196"/>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197" name="Shape 197"/>
          <p:cNvSpPr/>
          <p:nvPr>
            <p:ph type="title"/>
          </p:nvPr>
        </p:nvSpPr>
        <p:spPr>
          <a:xfrm>
            <a:off x="900113" y="244157"/>
            <a:ext cx="7345361" cy="1339851"/>
          </a:xfrm>
          <a:prstGeom prst="rect">
            <a:avLst/>
          </a:prstGeom>
        </p:spPr>
        <p:txBody>
          <a:bodyPr/>
          <a:lstStyle>
            <a:lvl1pPr>
              <a:defRPr sz="3600"/>
            </a:lvl1pPr>
          </a:lstStyle>
          <a:p>
            <a:pPr lvl="0">
              <a:defRPr sz="1800">
                <a:solidFill>
                  <a:srgbClr val="000000"/>
                </a:solidFill>
              </a:defRPr>
            </a:pPr>
            <a:r>
              <a:rPr sz="3600">
                <a:solidFill>
                  <a:srgbClr val="404040"/>
                </a:solidFill>
              </a:rPr>
              <a:t>Relationship</a:t>
            </a:r>
          </a:p>
        </p:txBody>
      </p:sp>
      <p:sp>
        <p:nvSpPr>
          <p:cNvPr id="198" name="Shape 198"/>
          <p:cNvSpPr/>
          <p:nvPr>
            <p:ph type="body" idx="1"/>
          </p:nvPr>
        </p:nvSpPr>
        <p:spPr>
          <a:xfrm>
            <a:off x="533400" y="1828800"/>
            <a:ext cx="8229600" cy="3505200"/>
          </a:xfrm>
          <a:prstGeom prst="rect">
            <a:avLst/>
          </a:prstGeom>
        </p:spPr>
        <p:txBody>
          <a:bodyPr/>
          <a:lstStyle/>
          <a:p>
            <a:pPr lvl="0">
              <a:defRPr sz="1800">
                <a:solidFill>
                  <a:srgbClr val="000000"/>
                </a:solidFill>
              </a:defRPr>
            </a:pPr>
            <a:r>
              <a:rPr sz="2400">
                <a:solidFill>
                  <a:srgbClr val="404040"/>
                </a:solidFill>
              </a:rPr>
              <a:t>Advisory Services through AAPPT, LLC</a:t>
            </a:r>
            <a:endParaRPr sz="2400">
              <a:solidFill>
                <a:srgbClr val="404040"/>
              </a:solidFill>
            </a:endParaRPr>
          </a:p>
          <a:p>
            <a:pPr lvl="0">
              <a:defRPr sz="1800">
                <a:solidFill>
                  <a:srgbClr val="000000"/>
                </a:solidFill>
              </a:defRPr>
            </a:pPr>
            <a:r>
              <a:rPr sz="2400">
                <a:solidFill>
                  <a:srgbClr val="404040"/>
                </a:solidFill>
              </a:rPr>
              <a:t>Securities through Resource Horizons Group, L.L.C., </a:t>
            </a:r>
            <a:r>
              <a:rPr sz="2400">
                <a:solidFill>
                  <a:srgbClr val="404040"/>
                </a:solidFill>
                <a:latin typeface="Times New Roman"/>
                <a:ea typeface="Times New Roman"/>
                <a:cs typeface="Times New Roman"/>
                <a:sym typeface="Times New Roman"/>
              </a:rPr>
              <a:t>Broker-Dealer, </a:t>
            </a:r>
            <a:r>
              <a:rPr sz="2400">
                <a:solidFill>
                  <a:srgbClr val="404040"/>
                </a:solidFill>
              </a:rPr>
              <a:t>Member FINA, SIPC</a:t>
            </a:r>
            <a:endParaRPr sz="2400">
              <a:solidFill>
                <a:srgbClr val="404040"/>
              </a:solidFill>
            </a:endParaRPr>
          </a:p>
          <a:p>
            <a:pPr lvl="0">
              <a:defRPr sz="1800">
                <a:solidFill>
                  <a:srgbClr val="000000"/>
                </a:solidFill>
              </a:defRPr>
            </a:pPr>
            <a:r>
              <a:rPr sz="2400">
                <a:solidFill>
                  <a:srgbClr val="404040"/>
                </a:solidFill>
              </a:rPr>
              <a:t>AAPPT, LLC is not otherwise affiliated with Resource Horizons Group, L.L.C.</a:t>
            </a:r>
          </a:p>
        </p:txBody>
      </p:sp>
    </p:spTree>
  </p:cSld>
  <p:clrMapOvr>
    <a:masterClrMapping/>
  </p:clrMapOvr>
  <p:transitio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0" name="Shape 200"/>
          <p:cNvSpPr/>
          <p:nvPr/>
        </p:nvSpPr>
        <p:spPr>
          <a:xfrm>
            <a:off x="5638800" y="6119671"/>
            <a:ext cx="2895600"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201" name="Shape 201"/>
          <p:cNvSpPr/>
          <p:nvPr>
            <p:ph type="title"/>
          </p:nvPr>
        </p:nvSpPr>
        <p:spPr>
          <a:xfrm>
            <a:off x="685800" y="76200"/>
            <a:ext cx="7772400" cy="1470025"/>
          </a:xfrm>
          <a:prstGeom prst="rect">
            <a:avLst/>
          </a:prstGeom>
        </p:spPr>
        <p:txBody>
          <a:bodyPr lIns="0" tIns="0" rIns="0" bIns="0">
            <a:normAutofit fontScale="100000" lnSpcReduction="0"/>
          </a:bodyPr>
          <a:lstStyle/>
          <a:p>
            <a:pPr lvl="0">
              <a:defRPr sz="1800">
                <a:solidFill>
                  <a:srgbClr val="000000"/>
                </a:solidFill>
              </a:defRPr>
            </a:pPr>
            <a:r>
              <a:rPr sz="5400">
                <a:solidFill>
                  <a:srgbClr val="404040"/>
                </a:solidFill>
              </a:rPr>
              <a:t>Planning</a:t>
            </a:r>
          </a:p>
        </p:txBody>
      </p:sp>
      <p:grpSp>
        <p:nvGrpSpPr>
          <p:cNvPr id="211" name="Group 211"/>
          <p:cNvGrpSpPr/>
          <p:nvPr/>
        </p:nvGrpSpPr>
        <p:grpSpPr>
          <a:xfrm>
            <a:off x="2419095" y="1397000"/>
            <a:ext cx="4305811" cy="4064002"/>
            <a:chOff x="0" y="0"/>
            <a:chExt cx="4305809" cy="4064001"/>
          </a:xfrm>
        </p:grpSpPr>
        <p:grpSp>
          <p:nvGrpSpPr>
            <p:cNvPr id="204" name="Group 204"/>
            <p:cNvGrpSpPr/>
            <p:nvPr/>
          </p:nvGrpSpPr>
          <p:grpSpPr>
            <a:xfrm>
              <a:off x="902442" y="0"/>
              <a:ext cx="2500925" cy="2500925"/>
              <a:chOff x="0" y="0"/>
              <a:chExt cx="2500924" cy="2500924"/>
            </a:xfrm>
          </p:grpSpPr>
          <p:sp>
            <p:nvSpPr>
              <p:cNvPr id="202" name="Shape 202"/>
              <p:cNvSpPr/>
              <p:nvPr/>
            </p:nvSpPr>
            <p:spPr>
              <a:xfrm>
                <a:off x="-1" y="-1"/>
                <a:ext cx="2500926" cy="2500926"/>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93300">
                  <a:alpha val="49804"/>
                </a:srgbClr>
              </a:solidFill>
              <a:ln w="31750" cap="flat">
                <a:solidFill>
                  <a:srgbClr val="000000"/>
                </a:solidFill>
                <a:prstDash val="solid"/>
                <a:bevel/>
              </a:ln>
              <a:effectLst/>
            </p:spPr>
            <p:txBody>
              <a:bodyPr wrap="square" lIns="0" tIns="0" rIns="0" bIns="0" numCol="1" anchor="ctr">
                <a:noAutofit/>
              </a:bodyPr>
              <a:lstStyle/>
              <a:p>
                <a:pPr lvl="0" algn="ctr">
                  <a:defRPr sz="3938">
                    <a:solidFill>
                      <a:srgbClr val="000000"/>
                    </a:solidFill>
                  </a:defRPr>
                </a:pPr>
              </a:p>
            </p:txBody>
          </p:sp>
          <p:sp>
            <p:nvSpPr>
              <p:cNvPr id="203" name="Shape 203"/>
              <p:cNvSpPr/>
              <p:nvPr/>
            </p:nvSpPr>
            <p:spPr>
              <a:xfrm>
                <a:off x="366252" y="61741"/>
                <a:ext cx="1768419" cy="2377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3938">
                    <a:solidFill>
                      <a:srgbClr val="000000"/>
                    </a:solidFill>
                  </a:defRPr>
                </a:lvl1pPr>
              </a:lstStyle>
              <a:p>
                <a:pPr lvl="0">
                  <a:defRPr sz="1800"/>
                </a:pPr>
                <a:r>
                  <a:rPr sz="3938"/>
                  <a:t>Financial Investment</a:t>
                </a:r>
              </a:p>
            </p:txBody>
          </p:sp>
        </p:grpSp>
        <p:grpSp>
          <p:nvGrpSpPr>
            <p:cNvPr id="207" name="Group 207"/>
            <p:cNvGrpSpPr/>
            <p:nvPr/>
          </p:nvGrpSpPr>
          <p:grpSpPr>
            <a:xfrm>
              <a:off x="1804885" y="1563076"/>
              <a:ext cx="2500925" cy="2500925"/>
              <a:chOff x="0" y="0"/>
              <a:chExt cx="2500924" cy="2500924"/>
            </a:xfrm>
          </p:grpSpPr>
          <p:sp>
            <p:nvSpPr>
              <p:cNvPr id="205" name="Shape 205"/>
              <p:cNvSpPr/>
              <p:nvPr/>
            </p:nvSpPr>
            <p:spPr>
              <a:xfrm>
                <a:off x="-1" y="-1"/>
                <a:ext cx="2500926" cy="2500926"/>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08080">
                  <a:alpha val="50000"/>
                </a:srgbClr>
              </a:solidFill>
              <a:ln w="31750" cap="flat">
                <a:solidFill>
                  <a:srgbClr val="000000"/>
                </a:solidFill>
                <a:prstDash val="solid"/>
                <a:bevel/>
              </a:ln>
              <a:effectLst/>
            </p:spPr>
            <p:txBody>
              <a:bodyPr wrap="square" lIns="0" tIns="0" rIns="0" bIns="0" numCol="1" anchor="ctr">
                <a:noAutofit/>
              </a:bodyPr>
              <a:lstStyle/>
              <a:p>
                <a:pPr lvl="0" algn="ctr">
                  <a:defRPr sz="3938">
                    <a:solidFill>
                      <a:srgbClr val="000000"/>
                    </a:solidFill>
                  </a:defRPr>
                </a:pPr>
              </a:p>
            </p:txBody>
          </p:sp>
          <p:sp>
            <p:nvSpPr>
              <p:cNvPr id="206" name="Shape 206"/>
              <p:cNvSpPr/>
              <p:nvPr/>
            </p:nvSpPr>
            <p:spPr>
              <a:xfrm>
                <a:off x="366252" y="347491"/>
                <a:ext cx="1768419" cy="18059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3938">
                    <a:solidFill>
                      <a:srgbClr val="000000"/>
                    </a:solidFill>
                  </a:defRPr>
                </a:lvl1pPr>
              </a:lstStyle>
              <a:p>
                <a:pPr lvl="0">
                  <a:defRPr sz="1800"/>
                </a:pPr>
                <a:r>
                  <a:rPr sz="3938"/>
                  <a:t>Retirement Estate</a:t>
                </a:r>
              </a:p>
            </p:txBody>
          </p:sp>
        </p:grpSp>
        <p:grpSp>
          <p:nvGrpSpPr>
            <p:cNvPr id="210" name="Group 210"/>
            <p:cNvGrpSpPr/>
            <p:nvPr/>
          </p:nvGrpSpPr>
          <p:grpSpPr>
            <a:xfrm>
              <a:off x="0" y="1563076"/>
              <a:ext cx="2500925" cy="2500926"/>
              <a:chOff x="0" y="0"/>
              <a:chExt cx="2500924" cy="2500924"/>
            </a:xfrm>
          </p:grpSpPr>
          <p:sp>
            <p:nvSpPr>
              <p:cNvPr id="208" name="Shape 208"/>
              <p:cNvSpPr/>
              <p:nvPr/>
            </p:nvSpPr>
            <p:spPr>
              <a:xfrm>
                <a:off x="-1" y="-1"/>
                <a:ext cx="2500926" cy="2500926"/>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0917B">
                  <a:alpha val="50000"/>
                </a:srgbClr>
              </a:solidFill>
              <a:ln w="31750" cap="flat">
                <a:solidFill>
                  <a:srgbClr val="000000"/>
                </a:solidFill>
                <a:prstDash val="solid"/>
                <a:bevel/>
              </a:ln>
              <a:effectLst/>
            </p:spPr>
            <p:txBody>
              <a:bodyPr wrap="square" lIns="0" tIns="0" rIns="0" bIns="0" numCol="1" anchor="ctr">
                <a:noAutofit/>
              </a:bodyPr>
              <a:lstStyle/>
              <a:p>
                <a:pPr lvl="0" algn="ctr">
                  <a:defRPr sz="3938">
                    <a:solidFill>
                      <a:srgbClr val="000000"/>
                    </a:solidFill>
                  </a:defRPr>
                </a:pPr>
              </a:p>
            </p:txBody>
          </p:sp>
          <p:sp>
            <p:nvSpPr>
              <p:cNvPr id="209" name="Shape 209"/>
              <p:cNvSpPr/>
              <p:nvPr/>
            </p:nvSpPr>
            <p:spPr>
              <a:xfrm>
                <a:off x="366252" y="918991"/>
                <a:ext cx="1768419" cy="6629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3938">
                    <a:solidFill>
                      <a:srgbClr val="000000"/>
                    </a:solidFill>
                  </a:defRPr>
                </a:lvl1pPr>
              </a:lstStyle>
              <a:p>
                <a:pPr lvl="0">
                  <a:defRPr sz="1800"/>
                </a:pPr>
                <a:r>
                  <a:rPr sz="3938"/>
                  <a:t>Tax</a:t>
                </a:r>
              </a:p>
            </p:txBody>
          </p:sp>
        </p:grpSp>
      </p:grpSp>
      <p:pic>
        <p:nvPicPr>
          <p:cNvPr id="212" name="image11.jpg" descr="logo_aatttp"/>
          <p:cNvPicPr/>
          <p:nvPr/>
        </p:nvPicPr>
        <p:blipFill>
          <a:blip r:embed="rId2">
            <a:extLst/>
          </a:blip>
          <a:stretch>
            <a:fillRect/>
          </a:stretch>
        </p:blipFill>
        <p:spPr>
          <a:xfrm>
            <a:off x="4267200" y="3581400"/>
            <a:ext cx="717352" cy="292104"/>
          </a:xfrm>
          <a:prstGeom prst="rect">
            <a:avLst/>
          </a:prstGeom>
          <a:ln w="12700">
            <a:miter lim="400000"/>
          </a:ln>
        </p:spPr>
      </p:pic>
      <p:sp>
        <p:nvSpPr>
          <p:cNvPr id="213" name="Shape 213"/>
          <p:cNvSpPr/>
          <p:nvPr/>
        </p:nvSpPr>
        <p:spPr>
          <a:xfrm>
            <a:off x="2667000" y="4724400"/>
            <a:ext cx="4419600" cy="1386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4400">
                <a:solidFill>
                  <a:srgbClr val="000000"/>
                </a:solidFill>
              </a:defRPr>
            </a:lvl1pPr>
          </a:lstStyle>
          <a:p>
            <a:pPr lvl="0">
              <a:defRPr sz="1800"/>
            </a:pPr>
            <a:r>
              <a:rPr sz="4400"/>
              <a:t>                         Implementation</a:t>
            </a:r>
          </a:p>
        </p:txBody>
      </p:sp>
    </p:spTree>
  </p:cSld>
  <p:clrMapOvr>
    <a:masterClrMapping/>
  </p:clrMapOvr>
  <p:transitio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5" name="Shape 215"/>
          <p:cNvSpPr/>
          <p:nvPr/>
        </p:nvSpPr>
        <p:spPr>
          <a:xfrm>
            <a:off x="5943600" y="6375035"/>
            <a:ext cx="2895600"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216" name="Shape 216"/>
          <p:cNvSpPr/>
          <p:nvPr>
            <p:ph type="title"/>
          </p:nvPr>
        </p:nvSpPr>
        <p:spPr>
          <a:xfrm>
            <a:off x="900113" y="244157"/>
            <a:ext cx="7345361" cy="1339851"/>
          </a:xfrm>
          <a:prstGeom prst="rect">
            <a:avLst/>
          </a:prstGeom>
        </p:spPr>
        <p:txBody>
          <a:bodyPr/>
          <a:lstStyle/>
          <a:p>
            <a:pPr lvl="0">
              <a:defRPr sz="1800">
                <a:solidFill>
                  <a:srgbClr val="000000"/>
                </a:solidFill>
              </a:defRPr>
            </a:pPr>
            <a:r>
              <a:rPr sz="4800">
                <a:solidFill>
                  <a:srgbClr val="404040"/>
                </a:solidFill>
              </a:rPr>
              <a:t>Uncertain World</a:t>
            </a:r>
          </a:p>
        </p:txBody>
      </p:sp>
      <p:sp>
        <p:nvSpPr>
          <p:cNvPr id="217" name="Shape 217"/>
          <p:cNvSpPr/>
          <p:nvPr>
            <p:ph type="body" idx="1"/>
          </p:nvPr>
        </p:nvSpPr>
        <p:spPr>
          <a:xfrm>
            <a:off x="457200" y="2241550"/>
            <a:ext cx="8229600" cy="3786188"/>
          </a:xfrm>
          <a:prstGeom prst="rect">
            <a:avLst/>
          </a:prstGeom>
        </p:spPr>
        <p:txBody>
          <a:bodyPr/>
          <a:lstStyle/>
          <a:p>
            <a:pPr lvl="0">
              <a:defRPr sz="1800">
                <a:solidFill>
                  <a:srgbClr val="000000"/>
                </a:solidFill>
              </a:defRPr>
            </a:pPr>
            <a:r>
              <a:rPr sz="2400">
                <a:solidFill>
                  <a:srgbClr val="404040"/>
                </a:solidFill>
              </a:rPr>
              <a:t>Political: Afghanistan, Iran, Terrorists, Korea,     	China, India/Pakistan, Egypt, Syria</a:t>
            </a:r>
            <a:endParaRPr sz="2400">
              <a:solidFill>
                <a:srgbClr val="404040"/>
              </a:solidFill>
            </a:endParaRPr>
          </a:p>
          <a:p>
            <a:pPr lvl="0">
              <a:defRPr sz="1800">
                <a:solidFill>
                  <a:srgbClr val="000000"/>
                </a:solidFill>
              </a:defRPr>
            </a:pPr>
            <a:r>
              <a:rPr sz="2400">
                <a:solidFill>
                  <a:srgbClr val="404040"/>
                </a:solidFill>
              </a:rPr>
              <a:t>Economic: Budget Deficits, Uncontrolled             	Spending, Congress, Europe</a:t>
            </a:r>
          </a:p>
        </p:txBody>
      </p:sp>
      <p:pic>
        <p:nvPicPr>
          <p:cNvPr id="218" name="image12.gif" descr="Tank"/>
          <p:cNvPicPr/>
          <p:nvPr/>
        </p:nvPicPr>
        <p:blipFill>
          <a:blip r:embed="rId2">
            <a:extLst/>
          </a:blip>
          <a:stretch>
            <a:fillRect/>
          </a:stretch>
        </p:blipFill>
        <p:spPr>
          <a:xfrm>
            <a:off x="4495800" y="3657600"/>
            <a:ext cx="2954339" cy="2743200"/>
          </a:xfrm>
          <a:prstGeom prst="rect">
            <a:avLst/>
          </a:prstGeom>
          <a:ln w="12700">
            <a:miter lim="400000"/>
          </a:ln>
        </p:spPr>
      </p:pic>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1" presetID="2" grpId="1" fill="hold">
                                  <p:stCondLst>
                                    <p:cond delay="0"/>
                                  </p:stCondLst>
                                  <p:iterate type="el" backwards="0">
                                    <p:tmAbs val="0"/>
                                  </p:iterate>
                                  <p:childTnLst>
                                    <p:set>
                                      <p:cBhvr>
                                        <p:cTn id="6" fill="hold"/>
                                        <p:tgtEl>
                                          <p:spTgt spid="216"/>
                                        </p:tgtEl>
                                        <p:attrNameLst>
                                          <p:attrName>style.visibility</p:attrName>
                                        </p:attrNameLst>
                                      </p:cBhvr>
                                      <p:to>
                                        <p:strVal val="visible"/>
                                      </p:to>
                                    </p:set>
                                    <p:anim calcmode="lin" valueType="num">
                                      <p:cBhvr>
                                        <p:cTn id="7" dur="500" fill="hold"/>
                                        <p:tgtEl>
                                          <p:spTgt spid="216"/>
                                        </p:tgtEl>
                                        <p:attrNameLst>
                                          <p:attrName>ppt_x</p:attrName>
                                        </p:attrNameLst>
                                      </p:cBhvr>
                                      <p:tavLst>
                                        <p:tav tm="0">
                                          <p:val>
                                            <p:strVal val="#ppt_x"/>
                                          </p:val>
                                        </p:tav>
                                        <p:tav tm="100000">
                                          <p:val>
                                            <p:strVal val="#ppt_x"/>
                                          </p:val>
                                        </p:tav>
                                      </p:tavLst>
                                    </p:anim>
                                    <p:anim calcmode="lin" valueType="num">
                                      <p:cBhvr>
                                        <p:cTn id="8" dur="500" fill="hold"/>
                                        <p:tgtEl>
                                          <p:spTgt spid="21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nodeType="clickEffect" presetClass="entr" presetSubtype="2" presetID="2" grpId="2" fill="hold">
                                  <p:stCondLst>
                                    <p:cond delay="0"/>
                                  </p:stCondLst>
                                  <p:iterate type="el" backwards="0">
                                    <p:tmAbs val="0"/>
                                  </p:iterate>
                                  <p:childTnLst>
                                    <p:set>
                                      <p:cBhvr>
                                        <p:cTn id="12" fill="hold"/>
                                        <p:tgtEl>
                                          <p:spTgt spid="218"/>
                                        </p:tgtEl>
                                        <p:attrNameLst>
                                          <p:attrName>style.visibility</p:attrName>
                                        </p:attrNameLst>
                                      </p:cBhvr>
                                      <p:to>
                                        <p:strVal val="visible"/>
                                      </p:to>
                                    </p:set>
                                    <p:anim calcmode="lin" valueType="num">
                                      <p:cBhvr>
                                        <p:cTn id="13" dur="500" fill="hold"/>
                                        <p:tgtEl>
                                          <p:spTgt spid="218"/>
                                        </p:tgtEl>
                                        <p:attrNameLst>
                                          <p:attrName>ppt_x</p:attrName>
                                        </p:attrNameLst>
                                      </p:cBhvr>
                                      <p:tavLst>
                                        <p:tav tm="0">
                                          <p:val>
                                            <p:strVal val="1+#ppt_w/2"/>
                                          </p:val>
                                        </p:tav>
                                        <p:tav tm="100000">
                                          <p:val>
                                            <p:strVal val="#ppt_x"/>
                                          </p:val>
                                        </p:tav>
                                      </p:tavLst>
                                    </p:anim>
                                    <p:anim calcmode="lin" valueType="num">
                                      <p:cBhvr>
                                        <p:cTn id="14" dur="500" fill="hold"/>
                                        <p:tgtEl>
                                          <p:spTgt spid="21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nodeType="clickEffect" presetClass="entr" presetSubtype="0" presetID="1" grpId="3" fill="hold">
                                  <p:stCondLst>
                                    <p:cond delay="0"/>
                                  </p:stCondLst>
                                  <p:iterate type="el" backwards="0">
                                    <p:tmAbs val="0"/>
                                  </p:iterate>
                                  <p:childTnLst>
                                    <p:set>
                                      <p:cBhvr>
                                        <p:cTn id="18" fill="hold"/>
                                        <p:tgtEl>
                                          <p:spTgt spid="217">
                                            <p:bg/>
                                          </p:spTgt>
                                        </p:tgtEl>
                                        <p:attrNameLst>
                                          <p:attrName>style.visibility</p:attrName>
                                        </p:attrNameLst>
                                      </p:cBhvr>
                                      <p:to>
                                        <p:strVal val="visible"/>
                                      </p:to>
                                    </p:set>
                                  </p:childTnLst>
                                </p:cTn>
                              </p:par>
                              <p:par>
                                <p:cTn id="19" presetClass="entr" presetSubtype="0" presetID="1" grpId="3" fill="hold">
                                  <p:stCondLst>
                                    <p:cond delay="0"/>
                                  </p:stCondLst>
                                  <p:iterate type="el" backwards="0">
                                    <p:tmAbs val="0"/>
                                  </p:iterate>
                                  <p:childTnLst>
                                    <p:set>
                                      <p:cBhvr>
                                        <p:cTn id="20" fill="hold"/>
                                        <p:tgtEl>
                                          <p:spTgt spid="21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nodeType="clickEffect" presetClass="entr" presetSubtype="0" presetID="1" grpId="3" fill="hold">
                                  <p:stCondLst>
                                    <p:cond delay="0"/>
                                  </p:stCondLst>
                                  <p:iterate type="el" backwards="0">
                                    <p:tmAbs val="0"/>
                                  </p:iterate>
                                  <p:childTnLst>
                                    <p:set>
                                      <p:cBhvr>
                                        <p:cTn id="24" fill="hold"/>
                                        <p:tgtEl>
                                          <p:spTgt spid="217">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8" grpId="2"/>
      <p:bldP build="whole" bldLvl="1" animBg="1" rev="0" advAuto="0" spid="216" grpId="1"/>
      <p:bldP build="p" bldLvl="1" animBg="1" rev="0" advAuto="0" spid="217" grpId="3"/>
    </p:bldLst>
  </p:timing>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0" name="Shape 220"/>
          <p:cNvSpPr/>
          <p:nvPr/>
        </p:nvSpPr>
        <p:spPr>
          <a:xfrm>
            <a:off x="5638800" y="6119671"/>
            <a:ext cx="2895600"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221" name="Shape 221"/>
          <p:cNvSpPr/>
          <p:nvPr>
            <p:ph type="title"/>
          </p:nvPr>
        </p:nvSpPr>
        <p:spPr>
          <a:xfrm>
            <a:off x="533400" y="1066800"/>
            <a:ext cx="7772400" cy="1143000"/>
          </a:xfrm>
          <a:prstGeom prst="rect">
            <a:avLst/>
          </a:prstGeom>
        </p:spPr>
        <p:txBody>
          <a:bodyPr lIns="0" tIns="0" rIns="0" bIns="0">
            <a:normAutofit fontScale="100000" lnSpcReduction="0"/>
          </a:bodyPr>
          <a:lstStyle>
            <a:lvl1pPr>
              <a:defRPr sz="3400"/>
            </a:lvl1pPr>
          </a:lstStyle>
          <a:p>
            <a:pPr lvl="0">
              <a:defRPr sz="1800">
                <a:solidFill>
                  <a:srgbClr val="000000"/>
                </a:solidFill>
              </a:defRPr>
            </a:pPr>
            <a:r>
              <a:rPr sz="3400">
                <a:solidFill>
                  <a:srgbClr val="404040"/>
                </a:solidFill>
              </a:rPr>
              <a:t>American Taxpayer Relief Act of 2012</a:t>
            </a:r>
          </a:p>
        </p:txBody>
      </p:sp>
      <p:sp>
        <p:nvSpPr>
          <p:cNvPr id="222" name="Shape 222"/>
          <p:cNvSpPr/>
          <p:nvPr>
            <p:ph type="body" idx="1"/>
          </p:nvPr>
        </p:nvSpPr>
        <p:spPr>
          <a:xfrm>
            <a:off x="685800" y="2971800"/>
            <a:ext cx="7543800" cy="3276600"/>
          </a:xfrm>
          <a:prstGeom prst="rect">
            <a:avLst/>
          </a:prstGeom>
        </p:spPr>
        <p:txBody>
          <a:bodyPr/>
          <a:lstStyle/>
          <a:p>
            <a:pPr lvl="0" algn="just">
              <a:lnSpc>
                <a:spcPct val="150000"/>
              </a:lnSpc>
              <a:buClr>
                <a:srgbClr val="404040"/>
              </a:buClr>
              <a:buSzPct val="100000"/>
              <a:buFont typeface="Arial"/>
              <a:buChar char="•"/>
              <a:defRPr sz="1800">
                <a:solidFill>
                  <a:srgbClr val="000000"/>
                </a:solidFill>
              </a:defRPr>
            </a:pPr>
            <a:r>
              <a:rPr sz="2600"/>
              <a:t>$5.25M Transfer Tax Exemption in 2013</a:t>
            </a:r>
            <a:endParaRPr sz="2600"/>
          </a:p>
          <a:p>
            <a:pPr lvl="0" algn="just">
              <a:lnSpc>
                <a:spcPct val="150000"/>
              </a:lnSpc>
              <a:buClr>
                <a:srgbClr val="404040"/>
              </a:buClr>
              <a:buSzPct val="100000"/>
              <a:buFont typeface="Arial"/>
              <a:buChar char="•"/>
              <a:defRPr sz="1800">
                <a:solidFill>
                  <a:srgbClr val="000000"/>
                </a:solidFill>
              </a:defRPr>
            </a:pPr>
            <a:r>
              <a:rPr sz="2600"/>
              <a:t>Flat Tax Rate of 40%</a:t>
            </a:r>
            <a:endParaRPr sz="2600"/>
          </a:p>
          <a:p>
            <a:pPr lvl="0" algn="just">
              <a:lnSpc>
                <a:spcPct val="150000"/>
              </a:lnSpc>
              <a:buClr>
                <a:srgbClr val="404040"/>
              </a:buClr>
              <a:buSzPct val="100000"/>
              <a:buFont typeface="Arial"/>
              <a:buChar char="•"/>
              <a:defRPr sz="1800">
                <a:solidFill>
                  <a:srgbClr val="000000"/>
                </a:solidFill>
              </a:defRPr>
            </a:pPr>
            <a:r>
              <a:rPr sz="2600"/>
              <a:t>Permanent Spousal Portability-Estate &amp; Gift; not      GST (generation skipping tax)</a:t>
            </a:r>
            <a:endParaRPr sz="2600"/>
          </a:p>
          <a:p>
            <a:pPr lvl="0" algn="just">
              <a:lnSpc>
                <a:spcPct val="150000"/>
              </a:lnSpc>
              <a:defRPr sz="1800">
                <a:solidFill>
                  <a:srgbClr val="000000"/>
                </a:solidFill>
              </a:defRPr>
            </a:pPr>
            <a:r>
              <a:t>Source: American Taxpayer Relief Act of 2012</a:t>
            </a:r>
          </a:p>
        </p:txBody>
      </p:sp>
    </p:spTree>
  </p:cSld>
  <p:clrMapOvr>
    <a:masterClrMapping/>
  </p:clrMapOvr>
  <p:transitio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4" name="Shape 224"/>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grpSp>
        <p:nvGrpSpPr>
          <p:cNvPr id="227" name="Group 227"/>
          <p:cNvGrpSpPr/>
          <p:nvPr/>
        </p:nvGrpSpPr>
        <p:grpSpPr>
          <a:xfrm>
            <a:off x="4648200" y="2438400"/>
            <a:ext cx="1143000" cy="2286000"/>
            <a:chOff x="0" y="0"/>
            <a:chExt cx="1143000" cy="2286000"/>
          </a:xfrm>
        </p:grpSpPr>
        <p:sp>
          <p:nvSpPr>
            <p:cNvPr id="225" name="Shape 225"/>
            <p:cNvSpPr/>
            <p:nvPr/>
          </p:nvSpPr>
          <p:spPr>
            <a:xfrm>
              <a:off x="0" y="0"/>
              <a:ext cx="1143000" cy="2286000"/>
            </a:xfrm>
            <a:prstGeom prst="rect">
              <a:avLst/>
            </a:prstGeom>
            <a:solidFill>
              <a:srgbClr val="EAEAEA"/>
            </a:solidFill>
            <a:ln w="9525" cap="flat">
              <a:solidFill>
                <a:srgbClr val="000000"/>
              </a:solidFill>
              <a:prstDash val="solid"/>
              <a:miter lim="800000"/>
            </a:ln>
            <a:effectLst/>
          </p:spPr>
          <p:txBody>
            <a:bodyPr wrap="square" lIns="0" tIns="0" rIns="0" bIns="0" numCol="1" anchor="ctr">
              <a:noAutofit/>
            </a:bodyPr>
            <a:lstStyle/>
            <a:p>
              <a:pPr lvl="0">
                <a:defRPr>
                  <a:solidFill>
                    <a:srgbClr val="000000"/>
                  </a:solidFill>
                </a:defRPr>
              </a:pPr>
            </a:p>
          </p:txBody>
        </p:sp>
        <p:sp>
          <p:nvSpPr>
            <p:cNvPr id="226" name="Shape 226"/>
            <p:cNvSpPr/>
            <p:nvPr/>
          </p:nvSpPr>
          <p:spPr>
            <a:xfrm>
              <a:off x="0" y="741679"/>
              <a:ext cx="941894" cy="802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p>
              <a:pPr lvl="0">
                <a:defRPr>
                  <a:solidFill>
                    <a:srgbClr val="000000"/>
                  </a:solidFill>
                </a:defRPr>
              </a:pPr>
              <a:r>
                <a:rPr sz="2400" u="sng"/>
                <a:t>2009</a:t>
              </a:r>
            </a:p>
            <a:p>
              <a:pPr lvl="0">
                <a:defRPr>
                  <a:solidFill>
                    <a:srgbClr val="000000"/>
                  </a:solidFill>
                </a:defRPr>
              </a:pPr>
              <a:r>
                <a:rPr sz="2400"/>
                <a:t>$3.5M</a:t>
              </a:r>
            </a:p>
          </p:txBody>
        </p:sp>
      </p:grpSp>
      <p:grpSp>
        <p:nvGrpSpPr>
          <p:cNvPr id="230" name="Group 230"/>
          <p:cNvGrpSpPr/>
          <p:nvPr/>
        </p:nvGrpSpPr>
        <p:grpSpPr>
          <a:xfrm>
            <a:off x="1142999" y="3810000"/>
            <a:ext cx="1143001" cy="2286000"/>
            <a:chOff x="0" y="0"/>
            <a:chExt cx="1143000" cy="2286000"/>
          </a:xfrm>
        </p:grpSpPr>
        <p:sp>
          <p:nvSpPr>
            <p:cNvPr id="228" name="Shape 228"/>
            <p:cNvSpPr/>
            <p:nvPr/>
          </p:nvSpPr>
          <p:spPr>
            <a:xfrm>
              <a:off x="0" y="0"/>
              <a:ext cx="1143000" cy="2286000"/>
            </a:xfrm>
            <a:prstGeom prst="rect">
              <a:avLst/>
            </a:prstGeom>
            <a:solidFill>
              <a:srgbClr val="777777"/>
            </a:solidFill>
            <a:ln w="9525" cap="flat">
              <a:solidFill>
                <a:srgbClr val="000000"/>
              </a:solidFill>
              <a:prstDash val="solid"/>
              <a:miter lim="800000"/>
            </a:ln>
            <a:effectLst/>
          </p:spPr>
          <p:txBody>
            <a:bodyPr wrap="square" lIns="0" tIns="0" rIns="0" bIns="0" numCol="1" anchor="ctr">
              <a:noAutofit/>
            </a:bodyPr>
            <a:lstStyle/>
            <a:p>
              <a:pPr lvl="0">
                <a:defRPr>
                  <a:solidFill>
                    <a:srgbClr val="000000"/>
                  </a:solidFill>
                </a:defRPr>
              </a:pPr>
            </a:p>
          </p:txBody>
        </p:sp>
        <p:sp>
          <p:nvSpPr>
            <p:cNvPr id="229" name="Shape 229"/>
            <p:cNvSpPr/>
            <p:nvPr/>
          </p:nvSpPr>
          <p:spPr>
            <a:xfrm>
              <a:off x="0" y="741679"/>
              <a:ext cx="783913" cy="802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p>
              <a:pPr lvl="0">
                <a:defRPr>
                  <a:solidFill>
                    <a:srgbClr val="000000"/>
                  </a:solidFill>
                </a:defRPr>
              </a:pPr>
              <a:r>
                <a:rPr sz="2400" u="sng"/>
                <a:t>2002</a:t>
              </a:r>
            </a:p>
            <a:p>
              <a:pPr lvl="0">
                <a:defRPr>
                  <a:solidFill>
                    <a:srgbClr val="000000"/>
                  </a:solidFill>
                </a:defRPr>
              </a:pPr>
              <a:r>
                <a:rPr sz="2400"/>
                <a:t>$1M</a:t>
              </a:r>
            </a:p>
          </p:txBody>
        </p:sp>
      </p:grpSp>
      <p:grpSp>
        <p:nvGrpSpPr>
          <p:cNvPr id="233" name="Group 233"/>
          <p:cNvGrpSpPr/>
          <p:nvPr/>
        </p:nvGrpSpPr>
        <p:grpSpPr>
          <a:xfrm>
            <a:off x="2286000" y="3200400"/>
            <a:ext cx="1219200" cy="2286000"/>
            <a:chOff x="0" y="0"/>
            <a:chExt cx="1219200" cy="2286000"/>
          </a:xfrm>
        </p:grpSpPr>
        <p:sp>
          <p:nvSpPr>
            <p:cNvPr id="231" name="Shape 231"/>
            <p:cNvSpPr/>
            <p:nvPr/>
          </p:nvSpPr>
          <p:spPr>
            <a:xfrm>
              <a:off x="0" y="0"/>
              <a:ext cx="1219200" cy="2286000"/>
            </a:xfrm>
            <a:prstGeom prst="rect">
              <a:avLst/>
            </a:prstGeom>
            <a:solidFill>
              <a:srgbClr val="969696"/>
            </a:solidFill>
            <a:ln w="9525" cap="flat">
              <a:solidFill>
                <a:srgbClr val="000000"/>
              </a:solidFill>
              <a:prstDash val="solid"/>
              <a:miter lim="800000"/>
            </a:ln>
            <a:effectLst/>
          </p:spPr>
          <p:txBody>
            <a:bodyPr wrap="square" lIns="0" tIns="0" rIns="0" bIns="0" numCol="1" anchor="ctr">
              <a:noAutofit/>
            </a:bodyPr>
            <a:lstStyle/>
            <a:p>
              <a:pPr lvl="0">
                <a:defRPr>
                  <a:solidFill>
                    <a:srgbClr val="000000"/>
                  </a:solidFill>
                </a:defRPr>
              </a:pPr>
            </a:p>
          </p:txBody>
        </p:sp>
        <p:sp>
          <p:nvSpPr>
            <p:cNvPr id="232" name="Shape 232"/>
            <p:cNvSpPr/>
            <p:nvPr/>
          </p:nvSpPr>
          <p:spPr>
            <a:xfrm>
              <a:off x="0" y="741679"/>
              <a:ext cx="941894" cy="802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p>
              <a:pPr lvl="0">
                <a:defRPr>
                  <a:solidFill>
                    <a:srgbClr val="000000"/>
                  </a:solidFill>
                </a:defRPr>
              </a:pPr>
              <a:r>
                <a:rPr sz="2400" u="sng"/>
                <a:t>2004</a:t>
              </a:r>
            </a:p>
            <a:p>
              <a:pPr lvl="0">
                <a:defRPr>
                  <a:solidFill>
                    <a:srgbClr val="000000"/>
                  </a:solidFill>
                </a:defRPr>
              </a:pPr>
              <a:r>
                <a:rPr sz="2400"/>
                <a:t>$1.5M</a:t>
              </a:r>
            </a:p>
          </p:txBody>
        </p:sp>
      </p:grpSp>
      <p:grpSp>
        <p:nvGrpSpPr>
          <p:cNvPr id="236" name="Group 236"/>
          <p:cNvGrpSpPr/>
          <p:nvPr/>
        </p:nvGrpSpPr>
        <p:grpSpPr>
          <a:xfrm>
            <a:off x="3505199" y="2819400"/>
            <a:ext cx="1143001" cy="2286000"/>
            <a:chOff x="0" y="0"/>
            <a:chExt cx="1143000" cy="2286000"/>
          </a:xfrm>
        </p:grpSpPr>
        <p:sp>
          <p:nvSpPr>
            <p:cNvPr id="234" name="Shape 234"/>
            <p:cNvSpPr/>
            <p:nvPr/>
          </p:nvSpPr>
          <p:spPr>
            <a:xfrm>
              <a:off x="0" y="0"/>
              <a:ext cx="1143000" cy="2286000"/>
            </a:xfrm>
            <a:prstGeom prst="rect">
              <a:avLst/>
            </a:prstGeom>
            <a:solidFill>
              <a:srgbClr val="C0C0C0"/>
            </a:solidFill>
            <a:ln w="9525" cap="flat">
              <a:solidFill>
                <a:srgbClr val="000000"/>
              </a:solidFill>
              <a:prstDash val="solid"/>
              <a:miter lim="800000"/>
            </a:ln>
            <a:effectLst/>
          </p:spPr>
          <p:txBody>
            <a:bodyPr wrap="square" lIns="0" tIns="0" rIns="0" bIns="0" numCol="1" anchor="ctr">
              <a:noAutofit/>
            </a:bodyPr>
            <a:lstStyle/>
            <a:p>
              <a:pPr lvl="0">
                <a:defRPr>
                  <a:solidFill>
                    <a:srgbClr val="000000"/>
                  </a:solidFill>
                </a:defRPr>
              </a:pPr>
            </a:p>
          </p:txBody>
        </p:sp>
        <p:sp>
          <p:nvSpPr>
            <p:cNvPr id="235" name="Shape 235"/>
            <p:cNvSpPr/>
            <p:nvPr/>
          </p:nvSpPr>
          <p:spPr>
            <a:xfrm>
              <a:off x="0" y="741679"/>
              <a:ext cx="783913" cy="802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p>
              <a:pPr lvl="0">
                <a:defRPr>
                  <a:solidFill>
                    <a:srgbClr val="000000"/>
                  </a:solidFill>
                </a:defRPr>
              </a:pPr>
              <a:r>
                <a:rPr sz="2400" u="sng"/>
                <a:t>2006</a:t>
              </a:r>
            </a:p>
            <a:p>
              <a:pPr lvl="0">
                <a:defRPr>
                  <a:solidFill>
                    <a:srgbClr val="000000"/>
                  </a:solidFill>
                </a:defRPr>
              </a:pPr>
              <a:r>
                <a:rPr sz="2400"/>
                <a:t>$2M</a:t>
              </a:r>
            </a:p>
          </p:txBody>
        </p:sp>
      </p:grpSp>
      <p:sp>
        <p:nvSpPr>
          <p:cNvPr id="237" name="Shape 237"/>
          <p:cNvSpPr/>
          <p:nvPr>
            <p:ph type="title"/>
          </p:nvPr>
        </p:nvSpPr>
        <p:spPr>
          <a:xfrm>
            <a:off x="900113" y="244157"/>
            <a:ext cx="7345361" cy="1339851"/>
          </a:xfrm>
          <a:prstGeom prst="rect">
            <a:avLst/>
          </a:prstGeom>
        </p:spPr>
        <p:txBody>
          <a:bodyPr/>
          <a:lstStyle/>
          <a:p>
            <a:pPr lvl="0">
              <a:defRPr sz="1800">
                <a:solidFill>
                  <a:srgbClr val="000000"/>
                </a:solidFill>
              </a:defRPr>
            </a:pPr>
            <a:r>
              <a:rPr sz="4800">
                <a:solidFill>
                  <a:srgbClr val="404040"/>
                </a:solidFill>
              </a:rPr>
              <a:t>Unified Credit</a:t>
            </a:r>
          </a:p>
        </p:txBody>
      </p:sp>
      <p:grpSp>
        <p:nvGrpSpPr>
          <p:cNvPr id="240" name="Group 240"/>
          <p:cNvGrpSpPr/>
          <p:nvPr/>
        </p:nvGrpSpPr>
        <p:grpSpPr>
          <a:xfrm>
            <a:off x="5791199" y="1981200"/>
            <a:ext cx="1143001" cy="2286000"/>
            <a:chOff x="0" y="0"/>
            <a:chExt cx="1143000" cy="2286000"/>
          </a:xfrm>
        </p:grpSpPr>
        <p:sp>
          <p:nvSpPr>
            <p:cNvPr id="238" name="Shape 238"/>
            <p:cNvSpPr/>
            <p:nvPr/>
          </p:nvSpPr>
          <p:spPr>
            <a:xfrm>
              <a:off x="0" y="0"/>
              <a:ext cx="1143000" cy="2286000"/>
            </a:xfrm>
            <a:prstGeom prst="rect">
              <a:avLst/>
            </a:prstGeom>
            <a:solidFill>
              <a:srgbClr val="F2F2F2"/>
            </a:solidFill>
            <a:ln w="9525" cap="flat">
              <a:solidFill>
                <a:srgbClr val="000000"/>
              </a:solidFill>
              <a:prstDash val="solid"/>
              <a:miter lim="800000"/>
            </a:ln>
            <a:effectLst/>
          </p:spPr>
          <p:txBody>
            <a:bodyPr wrap="square" lIns="0" tIns="0" rIns="0" bIns="0" numCol="1" anchor="ctr">
              <a:noAutofit/>
            </a:bodyPr>
            <a:lstStyle/>
            <a:p>
              <a:pPr lvl="0">
                <a:defRPr sz="2400">
                  <a:solidFill>
                    <a:srgbClr val="000000"/>
                  </a:solidFill>
                </a:defRPr>
              </a:pPr>
            </a:p>
          </p:txBody>
        </p:sp>
        <p:sp>
          <p:nvSpPr>
            <p:cNvPr id="239" name="Shape 239"/>
            <p:cNvSpPr/>
            <p:nvPr/>
          </p:nvSpPr>
          <p:spPr>
            <a:xfrm>
              <a:off x="0" y="741679"/>
              <a:ext cx="803335" cy="802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p>
              <a:pPr lvl="0">
                <a:defRPr>
                  <a:solidFill>
                    <a:srgbClr val="000000"/>
                  </a:solidFill>
                </a:defRPr>
              </a:pPr>
              <a:r>
                <a:rPr sz="2400" u="sng"/>
                <a:t>2013</a:t>
              </a:r>
              <a:endParaRPr sz="2400" u="sng"/>
            </a:p>
            <a:p>
              <a:pPr lvl="0">
                <a:defRPr>
                  <a:solidFill>
                    <a:srgbClr val="000000"/>
                  </a:solidFill>
                </a:defRPr>
              </a:pPr>
              <a:r>
                <a:rPr sz="2400"/>
                <a:t>$5M</a:t>
              </a:r>
            </a:p>
          </p:txBody>
        </p:sp>
      </p:grpSp>
      <p:sp>
        <p:nvSpPr>
          <p:cNvPr id="241" name="Shape 241"/>
          <p:cNvSpPr/>
          <p:nvPr/>
        </p:nvSpPr>
        <p:spPr>
          <a:xfrm>
            <a:off x="1676400" y="5943599"/>
            <a:ext cx="7010400"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000000"/>
                </a:solidFill>
              </a:defRPr>
            </a:lvl1pPr>
          </a:lstStyle>
          <a:p>
            <a:pPr lvl="0"/>
            <a:r>
              <a:t>             Source: Heckerling Institute on Estate Planning</a:t>
            </a:r>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10" presetID="3" grpId="1" fill="hold">
                                  <p:stCondLst>
                                    <p:cond delay="0"/>
                                  </p:stCondLst>
                                  <p:iterate type="el" backwards="0">
                                    <p:tmAbs val="0"/>
                                  </p:iterate>
                                  <p:childTnLst>
                                    <p:set>
                                      <p:cBhvr>
                                        <p:cTn id="6" fill="hold"/>
                                        <p:tgtEl>
                                          <p:spTgt spid="230"/>
                                        </p:tgtEl>
                                        <p:attrNameLst>
                                          <p:attrName>style.visibility</p:attrName>
                                        </p:attrNameLst>
                                      </p:cBhvr>
                                      <p:to>
                                        <p:strVal val="visible"/>
                                      </p:to>
                                    </p:set>
                                    <p:animEffect filter="blinds(horizontal)" transition="in">
                                      <p:cBhvr>
                                        <p:cTn id="7" dur="800"/>
                                        <p:tgtEl>
                                          <p:spTgt spid="230"/>
                                        </p:tgtEl>
                                      </p:cBhvr>
                                    </p:animEffect>
                                  </p:childTnLst>
                                </p:cTn>
                              </p:par>
                            </p:childTnLst>
                          </p:cTn>
                        </p:par>
                        <p:par>
                          <p:cTn id="8" fill="hold">
                            <p:stCondLst>
                              <p:cond delay="800"/>
                            </p:stCondLst>
                            <p:childTnLst>
                              <p:par>
                                <p:cTn id="9" nodeType="afterEffect" presetClass="entr" presetSubtype="10" presetID="3" grpId="2" fill="hold">
                                  <p:stCondLst>
                                    <p:cond delay="0"/>
                                  </p:stCondLst>
                                  <p:iterate type="el" backwards="0">
                                    <p:tmAbs val="0"/>
                                  </p:iterate>
                                  <p:childTnLst>
                                    <p:set>
                                      <p:cBhvr>
                                        <p:cTn id="10" fill="hold"/>
                                        <p:tgtEl>
                                          <p:spTgt spid="233"/>
                                        </p:tgtEl>
                                        <p:attrNameLst>
                                          <p:attrName>style.visibility</p:attrName>
                                        </p:attrNameLst>
                                      </p:cBhvr>
                                      <p:to>
                                        <p:strVal val="visible"/>
                                      </p:to>
                                    </p:set>
                                    <p:animEffect filter="blinds(horizontal)" transition="in">
                                      <p:cBhvr>
                                        <p:cTn id="11" dur="900"/>
                                        <p:tgtEl>
                                          <p:spTgt spid="233"/>
                                        </p:tgtEl>
                                      </p:cBhvr>
                                    </p:animEffect>
                                  </p:childTnLst>
                                </p:cTn>
                              </p:par>
                            </p:childTnLst>
                          </p:cTn>
                        </p:par>
                        <p:par>
                          <p:cTn id="12" fill="hold">
                            <p:stCondLst>
                              <p:cond delay="1700"/>
                            </p:stCondLst>
                            <p:childTnLst>
                              <p:par>
                                <p:cTn id="13" nodeType="afterEffect" presetClass="entr" presetSubtype="10" presetID="3" grpId="3" fill="hold">
                                  <p:stCondLst>
                                    <p:cond delay="0"/>
                                  </p:stCondLst>
                                  <p:iterate type="el" backwards="0">
                                    <p:tmAbs val="0"/>
                                  </p:iterate>
                                  <p:childTnLst>
                                    <p:set>
                                      <p:cBhvr>
                                        <p:cTn id="14" fill="hold"/>
                                        <p:tgtEl>
                                          <p:spTgt spid="236"/>
                                        </p:tgtEl>
                                        <p:attrNameLst>
                                          <p:attrName>style.visibility</p:attrName>
                                        </p:attrNameLst>
                                      </p:cBhvr>
                                      <p:to>
                                        <p:strVal val="visible"/>
                                      </p:to>
                                    </p:set>
                                    <p:animEffect filter="blinds(horizontal)" transition="in">
                                      <p:cBhvr>
                                        <p:cTn id="15" dur="900"/>
                                        <p:tgtEl>
                                          <p:spTgt spid="236"/>
                                        </p:tgtEl>
                                      </p:cBhvr>
                                    </p:animEffect>
                                  </p:childTnLst>
                                </p:cTn>
                              </p:par>
                            </p:childTnLst>
                          </p:cTn>
                        </p:par>
                        <p:par>
                          <p:cTn id="16" fill="hold">
                            <p:stCondLst>
                              <p:cond delay="2600"/>
                            </p:stCondLst>
                            <p:childTnLst>
                              <p:par>
                                <p:cTn id="17" nodeType="afterEffect" presetClass="entr" presetSubtype="10" presetID="3" grpId="4" fill="hold">
                                  <p:stCondLst>
                                    <p:cond delay="0"/>
                                  </p:stCondLst>
                                  <p:iterate type="el" backwards="0">
                                    <p:tmAbs val="0"/>
                                  </p:iterate>
                                  <p:childTnLst>
                                    <p:set>
                                      <p:cBhvr>
                                        <p:cTn id="18" fill="hold"/>
                                        <p:tgtEl>
                                          <p:spTgt spid="227"/>
                                        </p:tgtEl>
                                        <p:attrNameLst>
                                          <p:attrName>style.visibility</p:attrName>
                                        </p:attrNameLst>
                                      </p:cBhvr>
                                      <p:to>
                                        <p:strVal val="visible"/>
                                      </p:to>
                                    </p:set>
                                    <p:animEffect filter="blinds(horizontal)" transition="in">
                                      <p:cBhvr>
                                        <p:cTn id="19" dur="900"/>
                                        <p:tgtEl>
                                          <p:spTgt spid="227"/>
                                        </p:tgtEl>
                                      </p:cBhvr>
                                    </p:animEffect>
                                  </p:childTnLst>
                                </p:cTn>
                              </p:par>
                            </p:childTnLst>
                          </p:cTn>
                        </p:par>
                        <p:par>
                          <p:cTn id="20" fill="hold">
                            <p:stCondLst>
                              <p:cond delay="3500"/>
                            </p:stCondLst>
                            <p:childTnLst>
                              <p:par>
                                <p:cTn id="21" nodeType="afterEffect" presetClass="entr" presetSubtype="10" presetID="3" grpId="5" fill="hold">
                                  <p:stCondLst>
                                    <p:cond delay="0"/>
                                  </p:stCondLst>
                                  <p:iterate type="el" backwards="0">
                                    <p:tmAbs val="0"/>
                                  </p:iterate>
                                  <p:childTnLst>
                                    <p:set>
                                      <p:cBhvr>
                                        <p:cTn id="22" fill="hold"/>
                                        <p:tgtEl>
                                          <p:spTgt spid="240"/>
                                        </p:tgtEl>
                                        <p:attrNameLst>
                                          <p:attrName>style.visibility</p:attrName>
                                        </p:attrNameLst>
                                      </p:cBhvr>
                                      <p:to>
                                        <p:strVal val="visible"/>
                                      </p:to>
                                    </p:set>
                                    <p:animEffect filter="blinds(horizontal)" transition="in">
                                      <p:cBhvr>
                                        <p:cTn id="23" dur="900"/>
                                        <p:tgtEl>
                                          <p:spTgt spid="2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0" grpId="1"/>
      <p:bldP build="whole" bldLvl="1" animBg="1" rev="0" advAuto="0" spid="233" grpId="2"/>
      <p:bldP build="whole" bldLvl="1" animBg="1" rev="0" advAuto="0" spid="240" grpId="5"/>
      <p:bldP build="whole" bldLvl="1" animBg="1" rev="0" advAuto="0" spid="236" grpId="3"/>
      <p:bldP build="whole" bldLvl="1" animBg="1" rev="0" advAuto="0" spid="227" grpId="4"/>
    </p:bldLst>
  </p:timing>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3" name="Shape 243"/>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244" name="Shape 244"/>
          <p:cNvSpPr/>
          <p:nvPr>
            <p:ph type="title"/>
          </p:nvPr>
        </p:nvSpPr>
        <p:spPr>
          <a:xfrm>
            <a:off x="900113" y="244157"/>
            <a:ext cx="7345361" cy="1339851"/>
          </a:xfrm>
          <a:prstGeom prst="rect">
            <a:avLst/>
          </a:prstGeom>
        </p:spPr>
        <p:txBody>
          <a:bodyPr/>
          <a:lstStyle/>
          <a:p>
            <a:pPr lvl="0">
              <a:defRPr sz="1800">
                <a:solidFill>
                  <a:srgbClr val="000000"/>
                </a:solidFill>
              </a:defRPr>
            </a:pPr>
            <a:r>
              <a:rPr sz="4800">
                <a:solidFill>
                  <a:srgbClr val="404040"/>
                </a:solidFill>
              </a:rPr>
              <a:t>History of Estate Tax</a:t>
            </a:r>
          </a:p>
        </p:txBody>
      </p:sp>
      <p:sp>
        <p:nvSpPr>
          <p:cNvPr id="245" name="Shape 245"/>
          <p:cNvSpPr/>
          <p:nvPr>
            <p:ph type="body" idx="1"/>
          </p:nvPr>
        </p:nvSpPr>
        <p:spPr>
          <a:xfrm>
            <a:off x="457200" y="1676400"/>
            <a:ext cx="8229600" cy="4830763"/>
          </a:xfrm>
          <a:prstGeom prst="rect">
            <a:avLst/>
          </a:prstGeom>
        </p:spPr>
        <p:txBody>
          <a:bodyPr/>
          <a:lstStyle/>
          <a:p>
            <a:pPr lvl="0" marL="339470" indent="-339470" defTabSz="905255">
              <a:lnSpc>
                <a:spcPct val="90000"/>
              </a:lnSpc>
              <a:spcBef>
                <a:spcPts val="800"/>
              </a:spcBef>
              <a:defRPr sz="1800">
                <a:solidFill>
                  <a:srgbClr val="000000"/>
                </a:solidFill>
              </a:defRPr>
            </a:pPr>
            <a:r>
              <a:rPr sz="2376">
                <a:solidFill>
                  <a:srgbClr val="404040"/>
                </a:solidFill>
              </a:rPr>
              <a:t>1797: Stamp Act</a:t>
            </a:r>
            <a:endParaRPr sz="2376">
              <a:solidFill>
                <a:srgbClr val="404040"/>
              </a:solidFill>
            </a:endParaRPr>
          </a:p>
          <a:p>
            <a:pPr lvl="0" marL="339470" indent="-339470" defTabSz="905255">
              <a:lnSpc>
                <a:spcPct val="90000"/>
              </a:lnSpc>
              <a:spcBef>
                <a:spcPts val="800"/>
              </a:spcBef>
              <a:defRPr sz="1800">
                <a:solidFill>
                  <a:srgbClr val="000000"/>
                </a:solidFill>
              </a:defRPr>
            </a:pPr>
            <a:r>
              <a:rPr sz="2376">
                <a:solidFill>
                  <a:srgbClr val="404040"/>
                </a:solidFill>
              </a:rPr>
              <a:t>1802: </a:t>
            </a:r>
            <a:r>
              <a:rPr b="1" sz="2376">
                <a:solidFill>
                  <a:srgbClr val="404040"/>
                </a:solidFill>
              </a:rPr>
              <a:t>Repealed</a:t>
            </a:r>
            <a:endParaRPr b="1" sz="2376">
              <a:solidFill>
                <a:srgbClr val="404040"/>
              </a:solidFill>
            </a:endParaRPr>
          </a:p>
          <a:p>
            <a:pPr lvl="0" marL="339470" indent="-339470" defTabSz="905255">
              <a:lnSpc>
                <a:spcPct val="90000"/>
              </a:lnSpc>
              <a:spcBef>
                <a:spcPts val="800"/>
              </a:spcBef>
              <a:defRPr sz="1800">
                <a:solidFill>
                  <a:srgbClr val="000000"/>
                </a:solidFill>
              </a:defRPr>
            </a:pPr>
            <a:r>
              <a:rPr sz="2376">
                <a:solidFill>
                  <a:srgbClr val="404040"/>
                </a:solidFill>
              </a:rPr>
              <a:t>1862: Civil War</a:t>
            </a:r>
            <a:endParaRPr sz="2376">
              <a:solidFill>
                <a:srgbClr val="404040"/>
              </a:solidFill>
            </a:endParaRPr>
          </a:p>
          <a:p>
            <a:pPr lvl="0" marL="339470" indent="-339470" defTabSz="905255">
              <a:lnSpc>
                <a:spcPct val="90000"/>
              </a:lnSpc>
              <a:spcBef>
                <a:spcPts val="800"/>
              </a:spcBef>
              <a:defRPr sz="1800">
                <a:solidFill>
                  <a:srgbClr val="000000"/>
                </a:solidFill>
              </a:defRPr>
            </a:pPr>
            <a:r>
              <a:rPr sz="2376">
                <a:solidFill>
                  <a:srgbClr val="404040"/>
                </a:solidFill>
              </a:rPr>
              <a:t>1870: </a:t>
            </a:r>
            <a:r>
              <a:rPr b="1" sz="2376">
                <a:solidFill>
                  <a:srgbClr val="404040"/>
                </a:solidFill>
              </a:rPr>
              <a:t>Repealed</a:t>
            </a:r>
            <a:endParaRPr b="1" sz="2376">
              <a:solidFill>
                <a:srgbClr val="404040"/>
              </a:solidFill>
            </a:endParaRPr>
          </a:p>
          <a:p>
            <a:pPr lvl="0" marL="339470" indent="-339470" defTabSz="905255">
              <a:lnSpc>
                <a:spcPct val="90000"/>
              </a:lnSpc>
              <a:spcBef>
                <a:spcPts val="800"/>
              </a:spcBef>
              <a:defRPr sz="1800">
                <a:solidFill>
                  <a:srgbClr val="000000"/>
                </a:solidFill>
              </a:defRPr>
            </a:pPr>
            <a:r>
              <a:rPr sz="2376">
                <a:solidFill>
                  <a:srgbClr val="404040"/>
                </a:solidFill>
              </a:rPr>
              <a:t>1898: Spanish American War</a:t>
            </a:r>
            <a:endParaRPr sz="2376">
              <a:solidFill>
                <a:srgbClr val="404040"/>
              </a:solidFill>
            </a:endParaRPr>
          </a:p>
          <a:p>
            <a:pPr lvl="0" marL="339470" indent="-339470" defTabSz="905255">
              <a:lnSpc>
                <a:spcPct val="90000"/>
              </a:lnSpc>
              <a:spcBef>
                <a:spcPts val="800"/>
              </a:spcBef>
              <a:defRPr sz="1800">
                <a:solidFill>
                  <a:srgbClr val="000000"/>
                </a:solidFill>
              </a:defRPr>
            </a:pPr>
            <a:r>
              <a:rPr sz="2376">
                <a:solidFill>
                  <a:srgbClr val="404040"/>
                </a:solidFill>
              </a:rPr>
              <a:t>1902: </a:t>
            </a:r>
            <a:r>
              <a:rPr b="1" sz="2376">
                <a:solidFill>
                  <a:srgbClr val="404040"/>
                </a:solidFill>
              </a:rPr>
              <a:t>Repealed</a:t>
            </a:r>
            <a:endParaRPr b="1" sz="2376">
              <a:solidFill>
                <a:srgbClr val="404040"/>
              </a:solidFill>
            </a:endParaRPr>
          </a:p>
          <a:p>
            <a:pPr lvl="0" marL="339470" indent="-339470" defTabSz="905255">
              <a:lnSpc>
                <a:spcPct val="90000"/>
              </a:lnSpc>
              <a:spcBef>
                <a:spcPts val="800"/>
              </a:spcBef>
              <a:defRPr sz="1800">
                <a:solidFill>
                  <a:srgbClr val="000000"/>
                </a:solidFill>
              </a:defRPr>
            </a:pPr>
            <a:r>
              <a:rPr sz="2376">
                <a:solidFill>
                  <a:srgbClr val="404040"/>
                </a:solidFill>
              </a:rPr>
              <a:t>1916: WW I</a:t>
            </a:r>
            <a:endParaRPr sz="2376">
              <a:solidFill>
                <a:srgbClr val="404040"/>
              </a:solidFill>
            </a:endParaRPr>
          </a:p>
          <a:p>
            <a:pPr lvl="0" marL="339470" indent="-339470" defTabSz="905255">
              <a:lnSpc>
                <a:spcPct val="90000"/>
              </a:lnSpc>
              <a:spcBef>
                <a:spcPts val="800"/>
              </a:spcBef>
              <a:defRPr sz="1800">
                <a:solidFill>
                  <a:srgbClr val="000000"/>
                </a:solidFill>
              </a:defRPr>
            </a:pPr>
            <a:r>
              <a:rPr sz="2376">
                <a:solidFill>
                  <a:srgbClr val="404040"/>
                </a:solidFill>
              </a:rPr>
              <a:t>1924,1930’s,1976 – 1993 (9 Acts)</a:t>
            </a:r>
            <a:endParaRPr sz="2376">
              <a:solidFill>
                <a:srgbClr val="404040"/>
              </a:solidFill>
            </a:endParaRPr>
          </a:p>
          <a:p>
            <a:pPr lvl="0" marL="339470" indent="-339470" defTabSz="905255">
              <a:lnSpc>
                <a:spcPct val="90000"/>
              </a:lnSpc>
              <a:spcBef>
                <a:spcPts val="800"/>
              </a:spcBef>
              <a:defRPr sz="1800">
                <a:solidFill>
                  <a:srgbClr val="000000"/>
                </a:solidFill>
              </a:defRPr>
            </a:pPr>
            <a:r>
              <a:rPr sz="2376">
                <a:solidFill>
                  <a:srgbClr val="404040"/>
                </a:solidFill>
              </a:rPr>
              <a:t>2001: EGTRRA</a:t>
            </a:r>
            <a:endParaRPr sz="2376">
              <a:solidFill>
                <a:srgbClr val="404040"/>
              </a:solidFill>
            </a:endParaRPr>
          </a:p>
          <a:p>
            <a:pPr lvl="0" marL="339470" indent="-339470" defTabSz="905255">
              <a:lnSpc>
                <a:spcPct val="90000"/>
              </a:lnSpc>
              <a:spcBef>
                <a:spcPts val="800"/>
              </a:spcBef>
              <a:defRPr sz="1800">
                <a:solidFill>
                  <a:srgbClr val="000000"/>
                </a:solidFill>
              </a:defRPr>
            </a:pPr>
            <a:r>
              <a:rPr sz="2376">
                <a:solidFill>
                  <a:srgbClr val="404040"/>
                </a:solidFill>
              </a:rPr>
              <a:t>American Taxpayer Relief Act of 2012</a:t>
            </a:r>
            <a:endParaRPr sz="2376">
              <a:solidFill>
                <a:srgbClr val="404040"/>
              </a:solidFill>
            </a:endParaRPr>
          </a:p>
          <a:p>
            <a:pPr lvl="0" marL="339470" indent="-339470" defTabSz="905255">
              <a:lnSpc>
                <a:spcPct val="90000"/>
              </a:lnSpc>
              <a:spcBef>
                <a:spcPts val="800"/>
              </a:spcBef>
              <a:buSzTx/>
              <a:buNone/>
              <a:defRPr sz="1800">
                <a:solidFill>
                  <a:srgbClr val="000000"/>
                </a:solidFill>
              </a:defRPr>
            </a:pPr>
            <a:r>
              <a:rPr sz="1782">
                <a:solidFill>
                  <a:srgbClr val="404040"/>
                </a:solidFill>
              </a:rPr>
              <a:t>                          Source: Heckerling Institute on Estate Planning</a:t>
            </a:r>
          </a:p>
        </p:txBody>
      </p:sp>
    </p:spTree>
  </p:cSld>
  <p:clrMapOvr>
    <a:masterClrMapping/>
  </p:clrMapOvr>
  <p:transitio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7" name="Shape 247"/>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pic>
        <p:nvPicPr>
          <p:cNvPr id="248" name="image13.jpg" descr="Picture42.jpg"/>
          <p:cNvPicPr/>
          <p:nvPr/>
        </p:nvPicPr>
        <p:blipFill>
          <a:blip r:embed="rId2">
            <a:extLst/>
          </a:blip>
          <a:stretch>
            <a:fillRect/>
          </a:stretch>
        </p:blipFill>
        <p:spPr>
          <a:xfrm>
            <a:off x="457200" y="1219200"/>
            <a:ext cx="3005139" cy="2378075"/>
          </a:xfrm>
          <a:prstGeom prst="rect">
            <a:avLst/>
          </a:prstGeom>
          <a:ln w="12700">
            <a:miter lim="400000"/>
          </a:ln>
        </p:spPr>
      </p:pic>
      <p:sp>
        <p:nvSpPr>
          <p:cNvPr id="249" name="Shape 249"/>
          <p:cNvSpPr/>
          <p:nvPr>
            <p:ph type="title"/>
          </p:nvPr>
        </p:nvSpPr>
        <p:spPr>
          <a:xfrm>
            <a:off x="900113" y="244157"/>
            <a:ext cx="7345361" cy="1339851"/>
          </a:xfrm>
          <a:prstGeom prst="rect">
            <a:avLst/>
          </a:prstGeom>
        </p:spPr>
        <p:txBody>
          <a:bodyPr/>
          <a:lstStyle/>
          <a:p>
            <a:pPr lvl="0">
              <a:defRPr sz="1800">
                <a:solidFill>
                  <a:srgbClr val="000000"/>
                </a:solidFill>
              </a:defRPr>
            </a:pPr>
            <a:r>
              <a:rPr sz="4800">
                <a:solidFill>
                  <a:srgbClr val="404040"/>
                </a:solidFill>
              </a:rPr>
              <a:t>Agenda</a:t>
            </a:r>
          </a:p>
        </p:txBody>
      </p:sp>
      <p:sp>
        <p:nvSpPr>
          <p:cNvPr id="250" name="Shape 250"/>
          <p:cNvSpPr/>
          <p:nvPr>
            <p:ph type="body" idx="1"/>
          </p:nvPr>
        </p:nvSpPr>
        <p:spPr>
          <a:xfrm>
            <a:off x="3962400" y="1828800"/>
            <a:ext cx="4343400" cy="4800600"/>
          </a:xfrm>
          <a:prstGeom prst="rect">
            <a:avLst/>
          </a:prstGeom>
        </p:spPr>
        <p:txBody>
          <a:bodyPr lIns="0" tIns="0" rIns="0" bIns="0" anchor="ctr"/>
          <a:lstStyle/>
          <a:p>
            <a:pPr lvl="0" marL="329184" indent="-329184" defTabSz="877823">
              <a:lnSpc>
                <a:spcPct val="80000"/>
              </a:lnSpc>
              <a:spcBef>
                <a:spcPts val="1900"/>
              </a:spcBef>
              <a:defRPr sz="1800">
                <a:solidFill>
                  <a:srgbClr val="000000"/>
                </a:solidFill>
              </a:defRPr>
            </a:pPr>
            <a:r>
              <a:rPr sz="1248">
                <a:solidFill>
                  <a:srgbClr val="404040"/>
                </a:solidFill>
              </a:rPr>
              <a:t>Reasons for Trust</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Trust: Trustor (Grantor) (Settlor), and Trustee, Beneficiary</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Revocable Living Trust</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QTIP (Qualified Terminable Interest in Property) Trust – second marriages, stepchildren</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Unified Credit/Exemption Equivalent Trust</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Spousal Lifetime Access Trust</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Spendthrift</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Life Insurance Trust</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Special Needs Trust</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Taxation – simple, complex; capital gains; rates</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Income Tax Basis/Gift Tax Return</a:t>
            </a:r>
            <a:endParaRPr sz="1248">
              <a:solidFill>
                <a:srgbClr val="404040"/>
              </a:solidFill>
            </a:endParaRPr>
          </a:p>
        </p:txBody>
      </p:sp>
      <p:sp>
        <p:nvSpPr>
          <p:cNvPr id="251" name="Shape 251"/>
          <p:cNvSpPr/>
          <p:nvPr/>
        </p:nvSpPr>
        <p:spPr>
          <a:xfrm>
            <a:off x="258136" y="3761641"/>
            <a:ext cx="3826928" cy="898425"/>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p>
            <a:pPr lvl="0" algn="ctr">
              <a:tabLst>
                <a:tab pos="1028700" algn="l"/>
              </a:tabLst>
              <a:defRPr>
                <a:solidFill>
                  <a:srgbClr val="000000"/>
                </a:solidFill>
              </a:defRPr>
            </a:pPr>
            <a:r>
              <a:rPr b="1" i="1" sz="1400">
                <a:latin typeface="Times New Roman"/>
                <a:ea typeface="Times New Roman"/>
                <a:cs typeface="Times New Roman"/>
                <a:sym typeface="Times New Roman"/>
              </a:rPr>
              <a:t>Q:  Should you create, amend, modify or do away </a:t>
            </a:r>
          </a:p>
          <a:p>
            <a:pPr lvl="0" algn="ctr">
              <a:tabLst>
                <a:tab pos="1028700" algn="l"/>
              </a:tabLst>
              <a:defRPr>
                <a:solidFill>
                  <a:srgbClr val="000000"/>
                </a:solidFill>
              </a:defRPr>
            </a:pPr>
            <a:r>
              <a:rPr b="1" i="1" sz="1400">
                <a:latin typeface="Times New Roman"/>
                <a:ea typeface="Times New Roman"/>
                <a:cs typeface="Times New Roman"/>
                <a:sym typeface="Times New Roman"/>
              </a:rPr>
              <a:t>with your Trust  in the context of  your Estate, </a:t>
            </a:r>
          </a:p>
          <a:p>
            <a:pPr lvl="0" algn="ctr">
              <a:tabLst>
                <a:tab pos="1028700" algn="l"/>
              </a:tabLst>
              <a:defRPr>
                <a:solidFill>
                  <a:srgbClr val="000000"/>
                </a:solidFill>
              </a:defRPr>
            </a:pPr>
            <a:r>
              <a:rPr b="1" i="1" sz="1400">
                <a:latin typeface="Times New Roman"/>
                <a:ea typeface="Times New Roman"/>
                <a:cs typeface="Times New Roman"/>
                <a:sym typeface="Times New Roman"/>
              </a:rPr>
              <a:t> Retirement, and Investment planning?    </a:t>
            </a:r>
            <a:endParaRPr b="1" sz="1400">
              <a:latin typeface="Arial"/>
              <a:ea typeface="Arial"/>
              <a:cs typeface="Arial"/>
              <a:sym typeface="Arial"/>
            </a:endParaRPr>
          </a:p>
        </p:txBody>
      </p:sp>
    </p:spTree>
  </p:cSld>
  <p:clrMapOvr>
    <a:masterClrMapping/>
  </p:clrMapOvr>
  <p:transition spd="med" advClick="1">
    <p:wipe dir="r"/>
  </p:transition>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3" name="Shape 253"/>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pic>
        <p:nvPicPr>
          <p:cNvPr id="254" name="image13.jpg" descr="Picture42.jpg"/>
          <p:cNvPicPr/>
          <p:nvPr/>
        </p:nvPicPr>
        <p:blipFill>
          <a:blip r:embed="rId2">
            <a:extLst/>
          </a:blip>
          <a:stretch>
            <a:fillRect/>
          </a:stretch>
        </p:blipFill>
        <p:spPr>
          <a:xfrm>
            <a:off x="457200" y="1219200"/>
            <a:ext cx="3005139" cy="2378075"/>
          </a:xfrm>
          <a:prstGeom prst="rect">
            <a:avLst/>
          </a:prstGeom>
          <a:ln w="12700">
            <a:miter lim="400000"/>
          </a:ln>
        </p:spPr>
      </p:pic>
      <p:sp>
        <p:nvSpPr>
          <p:cNvPr id="255" name="Shape 255"/>
          <p:cNvSpPr/>
          <p:nvPr>
            <p:ph type="title"/>
          </p:nvPr>
        </p:nvSpPr>
        <p:spPr>
          <a:xfrm>
            <a:off x="900113" y="244157"/>
            <a:ext cx="7345361" cy="1339851"/>
          </a:xfrm>
          <a:prstGeom prst="rect">
            <a:avLst/>
          </a:prstGeom>
        </p:spPr>
        <p:txBody>
          <a:bodyPr/>
          <a:lstStyle/>
          <a:p>
            <a:pPr lvl="0">
              <a:defRPr sz="1800">
                <a:solidFill>
                  <a:srgbClr val="000000"/>
                </a:solidFill>
              </a:defRPr>
            </a:pPr>
            <a:r>
              <a:rPr sz="4800">
                <a:solidFill>
                  <a:srgbClr val="404040"/>
                </a:solidFill>
              </a:rPr>
              <a:t>Agenda (cont)</a:t>
            </a:r>
          </a:p>
        </p:txBody>
      </p:sp>
      <p:sp>
        <p:nvSpPr>
          <p:cNvPr id="256" name="Shape 256"/>
          <p:cNvSpPr/>
          <p:nvPr>
            <p:ph type="body" idx="1"/>
          </p:nvPr>
        </p:nvSpPr>
        <p:spPr>
          <a:xfrm>
            <a:off x="4038600" y="1676400"/>
            <a:ext cx="4343400" cy="4876800"/>
          </a:xfrm>
          <a:prstGeom prst="rect">
            <a:avLst/>
          </a:prstGeom>
        </p:spPr>
        <p:txBody>
          <a:bodyPr lIns="0" tIns="0" rIns="0" bIns="0" anchor="ctr"/>
          <a:lstStyle/>
          <a:p>
            <a:pPr lvl="0" marL="329184" indent="-329184" defTabSz="877823">
              <a:lnSpc>
                <a:spcPct val="80000"/>
              </a:lnSpc>
              <a:spcBef>
                <a:spcPts val="1900"/>
              </a:spcBef>
              <a:defRPr sz="1800">
                <a:solidFill>
                  <a:srgbClr val="000000"/>
                </a:solidFill>
              </a:defRPr>
            </a:pP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Incentive Trust</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Nursing Home Planning Trust</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Health and Education Exclusion Trust For Grandchildren</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Charitable Remainder Trust</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Charitable Lead Trust</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IRA Trust</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Generation Skipping Trust</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Dynasty Trust</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Situs- GA, Delaware, Nevada, Alaska, South Dakota</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Trustee Selection</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Asset Protection - LLC’s, LLLP’s, FLLLP’s</a:t>
            </a:r>
            <a:endParaRPr sz="576">
              <a:solidFill>
                <a:srgbClr val="404040"/>
              </a:solidFill>
            </a:endParaRPr>
          </a:p>
          <a:p>
            <a:pPr lvl="0" marL="329184" indent="-329184" defTabSz="877823">
              <a:lnSpc>
                <a:spcPct val="80000"/>
              </a:lnSpc>
              <a:spcBef>
                <a:spcPts val="1900"/>
              </a:spcBef>
              <a:buSzTx/>
              <a:buNone/>
              <a:defRPr sz="1800">
                <a:solidFill>
                  <a:srgbClr val="000000"/>
                </a:solidFill>
              </a:defRPr>
            </a:pPr>
            <a:r>
              <a:rPr sz="576">
                <a:solidFill>
                  <a:srgbClr val="404040"/>
                </a:solidFill>
              </a:rPr>
              <a:t>ss</a:t>
            </a:r>
          </a:p>
        </p:txBody>
      </p:sp>
      <p:sp>
        <p:nvSpPr>
          <p:cNvPr id="257" name="Shape 257"/>
          <p:cNvSpPr/>
          <p:nvPr/>
        </p:nvSpPr>
        <p:spPr>
          <a:xfrm>
            <a:off x="258135" y="3832588"/>
            <a:ext cx="3826928" cy="69348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p>
            <a:pPr lvl="0" algn="ctr">
              <a:tabLst>
                <a:tab pos="1028700" algn="l"/>
              </a:tabLst>
              <a:defRPr>
                <a:solidFill>
                  <a:srgbClr val="000000"/>
                </a:solidFill>
              </a:defRPr>
            </a:pPr>
            <a:r>
              <a:rPr b="1" i="1" sz="1400">
                <a:latin typeface="Times New Roman"/>
                <a:ea typeface="Times New Roman"/>
                <a:cs typeface="Times New Roman"/>
                <a:sym typeface="Times New Roman"/>
              </a:rPr>
              <a:t>Q:  Should you create, amend, modify or do away </a:t>
            </a:r>
          </a:p>
          <a:p>
            <a:pPr lvl="0" algn="ctr">
              <a:tabLst>
                <a:tab pos="1028700" algn="l"/>
              </a:tabLst>
              <a:defRPr>
                <a:solidFill>
                  <a:srgbClr val="000000"/>
                </a:solidFill>
              </a:defRPr>
            </a:pPr>
            <a:r>
              <a:rPr b="1" i="1" sz="1400">
                <a:latin typeface="Times New Roman"/>
                <a:ea typeface="Times New Roman"/>
                <a:cs typeface="Times New Roman"/>
                <a:sym typeface="Times New Roman"/>
              </a:rPr>
              <a:t>with your Trust  in the context of  your Estate, </a:t>
            </a:r>
          </a:p>
          <a:p>
            <a:pPr lvl="0" algn="ctr">
              <a:tabLst>
                <a:tab pos="1028700" algn="l"/>
              </a:tabLst>
              <a:defRPr>
                <a:solidFill>
                  <a:srgbClr val="000000"/>
                </a:solidFill>
              </a:defRPr>
            </a:pPr>
            <a:r>
              <a:rPr b="1" i="1" sz="1400">
                <a:latin typeface="Times New Roman"/>
                <a:ea typeface="Times New Roman"/>
                <a:cs typeface="Times New Roman"/>
                <a:sym typeface="Times New Roman"/>
              </a:rPr>
              <a:t>Retirement, and Investment  planning?    </a:t>
            </a:r>
          </a:p>
        </p:txBody>
      </p:sp>
    </p:spTree>
  </p:cSld>
  <p:clrMapOvr>
    <a:masterClrMapping/>
  </p:clrMapOvr>
  <p:transition spd="med" advClick="1">
    <p:wipe dir="r"/>
  </p:transition>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9" name="Shape 259"/>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260" name="Shape 260"/>
          <p:cNvSpPr/>
          <p:nvPr>
            <p:ph type="title"/>
          </p:nvPr>
        </p:nvSpPr>
        <p:spPr>
          <a:xfrm>
            <a:off x="900113" y="244157"/>
            <a:ext cx="7345361" cy="1339851"/>
          </a:xfrm>
          <a:prstGeom prst="rect">
            <a:avLst/>
          </a:prstGeom>
        </p:spPr>
        <p:txBody>
          <a:bodyPr/>
          <a:lstStyle>
            <a:lvl1pPr>
              <a:defRPr sz="4300"/>
            </a:lvl1pPr>
          </a:lstStyle>
          <a:p>
            <a:pPr lvl="0">
              <a:defRPr sz="1800">
                <a:solidFill>
                  <a:srgbClr val="000000"/>
                </a:solidFill>
              </a:defRPr>
            </a:pPr>
            <a:r>
              <a:rPr sz="4300">
                <a:solidFill>
                  <a:srgbClr val="404040"/>
                </a:solidFill>
              </a:rPr>
              <a:t>Trusts as Estate Planning Tools</a:t>
            </a:r>
          </a:p>
        </p:txBody>
      </p:sp>
      <p:sp>
        <p:nvSpPr>
          <p:cNvPr id="261" name="Shape 261"/>
          <p:cNvSpPr/>
          <p:nvPr>
            <p:ph type="body" idx="1"/>
          </p:nvPr>
        </p:nvSpPr>
        <p:spPr>
          <a:xfrm>
            <a:off x="900111" y="2133600"/>
            <a:ext cx="7345365" cy="3931922"/>
          </a:xfrm>
          <a:prstGeom prst="rect">
            <a:avLst/>
          </a:prstGeom>
        </p:spPr>
        <p:txBody>
          <a:bodyPr/>
          <a:lstStyle/>
          <a:p>
            <a:pPr lvl="1" marL="579437" indent="-228600">
              <a:spcBef>
                <a:spcPts val="600"/>
              </a:spcBef>
              <a:buClr>
                <a:srgbClr val="B0BCC1"/>
              </a:buClr>
              <a:defRPr sz="1800">
                <a:solidFill>
                  <a:srgbClr val="000000"/>
                </a:solidFill>
              </a:defRPr>
            </a:pPr>
            <a:r>
              <a:rPr sz="2200">
                <a:solidFill>
                  <a:srgbClr val="404040"/>
                </a:solidFill>
              </a:rPr>
              <a:t>Trusts are one of the most flexible of estate planning tools</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They are set up during your life</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Can be funded while living or at death</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Allow distribution of wealth in a tax-advantaged way while alive</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Allow distribution of wealth in a tax-advantaged way at death</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Long term </a:t>
            </a:r>
            <a:r>
              <a:rPr b="1" i="1" sz="2200">
                <a:solidFill>
                  <a:srgbClr val="404040"/>
                </a:solidFill>
              </a:rPr>
              <a:t>control</a:t>
            </a:r>
            <a:r>
              <a:rPr b="1" sz="2200">
                <a:solidFill>
                  <a:srgbClr val="404040"/>
                </a:solidFill>
              </a:rPr>
              <a:t> </a:t>
            </a:r>
            <a:r>
              <a:rPr sz="2200">
                <a:solidFill>
                  <a:srgbClr val="404040"/>
                </a:solidFill>
              </a:rPr>
              <a:t>on your terms…who gets what when </a:t>
            </a:r>
          </a:p>
        </p:txBody>
      </p:sp>
    </p:spTree>
  </p:cSld>
  <p:clrMapOvr>
    <a:masterClrMapping/>
  </p:clrMapOvr>
  <p:transitio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3" name="Shape 263"/>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264" name="Shape 264"/>
          <p:cNvSpPr/>
          <p:nvPr>
            <p:ph type="title"/>
          </p:nvPr>
        </p:nvSpPr>
        <p:spPr>
          <a:xfrm>
            <a:off x="900113" y="244157"/>
            <a:ext cx="7345361" cy="1339851"/>
          </a:xfrm>
          <a:prstGeom prst="rect">
            <a:avLst/>
          </a:prstGeom>
        </p:spPr>
        <p:txBody>
          <a:bodyPr/>
          <a:lstStyle/>
          <a:p>
            <a:pPr lvl="0" defTabSz="905255">
              <a:defRPr sz="1800">
                <a:solidFill>
                  <a:srgbClr val="000000"/>
                </a:solidFill>
              </a:defRPr>
            </a:pPr>
            <a:r>
              <a:rPr sz="4257">
                <a:solidFill>
                  <a:srgbClr val="404040"/>
                </a:solidFill>
              </a:rPr>
              <a:t>Reasons for Trust</a:t>
            </a:r>
            <a:br>
              <a:rPr sz="4257">
                <a:solidFill>
                  <a:srgbClr val="404040"/>
                </a:solidFill>
              </a:rPr>
            </a:br>
            <a:r>
              <a:rPr sz="4257">
                <a:solidFill>
                  <a:srgbClr val="00B050"/>
                </a:solidFill>
              </a:rPr>
              <a:t>Control,</a:t>
            </a:r>
            <a:r>
              <a:rPr sz="4257">
                <a:solidFill>
                  <a:srgbClr val="404040"/>
                </a:solidFill>
              </a:rPr>
              <a:t> Flexibility, but </a:t>
            </a:r>
            <a:r>
              <a:rPr sz="4257">
                <a:solidFill>
                  <a:srgbClr val="FF0000"/>
                </a:solidFill>
              </a:rPr>
              <a:t>Cost</a:t>
            </a:r>
          </a:p>
        </p:txBody>
      </p:sp>
      <p:sp>
        <p:nvSpPr>
          <p:cNvPr id="265" name="Shape 265"/>
          <p:cNvSpPr/>
          <p:nvPr>
            <p:ph type="body" idx="1"/>
          </p:nvPr>
        </p:nvSpPr>
        <p:spPr>
          <a:xfrm>
            <a:off x="900111" y="2133600"/>
            <a:ext cx="7345365" cy="3931922"/>
          </a:xfrm>
          <a:prstGeom prst="rect">
            <a:avLst/>
          </a:prstGeom>
        </p:spPr>
        <p:txBody>
          <a:bodyPr/>
          <a:lstStyle/>
          <a:p>
            <a:pPr lvl="0" marL="0" indent="0" algn="ctr">
              <a:spcBef>
                <a:spcPts val="0"/>
              </a:spcBef>
              <a:buSzTx/>
              <a:buNone/>
              <a:defRPr sz="1800">
                <a:solidFill>
                  <a:srgbClr val="000000"/>
                </a:solidFill>
              </a:defRPr>
            </a:pPr>
            <a:endParaRPr sz="2400">
              <a:solidFill>
                <a:srgbClr val="404040"/>
              </a:solidFill>
            </a:endParaRPr>
          </a:p>
          <a:p>
            <a:pPr lvl="0" marL="0" indent="0" algn="ctr">
              <a:spcBef>
                <a:spcPts val="0"/>
              </a:spcBef>
              <a:buSzTx/>
              <a:buNone/>
              <a:defRPr sz="1800">
                <a:solidFill>
                  <a:srgbClr val="000000"/>
                </a:solidFill>
              </a:defRPr>
            </a:pPr>
            <a:r>
              <a:rPr sz="2400">
                <a:solidFill>
                  <a:srgbClr val="404040"/>
                </a:solidFill>
              </a:rPr>
              <a:t>Mental Incapacity...Asset/Creditor Protection…</a:t>
            </a:r>
            <a:endParaRPr sz="2400">
              <a:solidFill>
                <a:srgbClr val="404040"/>
              </a:solidFill>
            </a:endParaRPr>
          </a:p>
          <a:p>
            <a:pPr lvl="0" marL="0" indent="0" algn="ctr">
              <a:spcBef>
                <a:spcPts val="0"/>
              </a:spcBef>
              <a:buSzTx/>
              <a:buNone/>
              <a:defRPr sz="1800">
                <a:solidFill>
                  <a:srgbClr val="000000"/>
                </a:solidFill>
              </a:defRPr>
            </a:pPr>
            <a:r>
              <a:rPr sz="2400">
                <a:solidFill>
                  <a:srgbClr val="404040"/>
                </a:solidFill>
              </a:rPr>
              <a:t>Divorce/Alimony/Child Support…</a:t>
            </a:r>
            <a:endParaRPr sz="2400">
              <a:solidFill>
                <a:srgbClr val="404040"/>
              </a:solidFill>
            </a:endParaRPr>
          </a:p>
          <a:p>
            <a:pPr lvl="0" marL="0" indent="0" algn="ctr">
              <a:spcBef>
                <a:spcPts val="0"/>
              </a:spcBef>
              <a:buSzTx/>
              <a:buNone/>
              <a:defRPr sz="1800">
                <a:solidFill>
                  <a:srgbClr val="000000"/>
                </a:solidFill>
              </a:defRPr>
            </a:pPr>
            <a:r>
              <a:rPr sz="2400">
                <a:solidFill>
                  <a:srgbClr val="404040"/>
                </a:solidFill>
              </a:rPr>
              <a:t>Estate /Income Tax Reduction…Second Marriages… </a:t>
            </a:r>
            <a:endParaRPr sz="2400">
              <a:solidFill>
                <a:srgbClr val="404040"/>
              </a:solidFill>
            </a:endParaRPr>
          </a:p>
          <a:p>
            <a:pPr lvl="0" marL="0" indent="0" algn="ctr">
              <a:spcBef>
                <a:spcPts val="0"/>
              </a:spcBef>
              <a:buSzTx/>
              <a:buNone/>
              <a:defRPr sz="1800">
                <a:solidFill>
                  <a:srgbClr val="000000"/>
                </a:solidFill>
              </a:defRPr>
            </a:pPr>
            <a:r>
              <a:rPr sz="2400">
                <a:solidFill>
                  <a:srgbClr val="404040"/>
                </a:solidFill>
              </a:rPr>
              <a:t>Step Children…Drug/Alcohol Dependencies…</a:t>
            </a:r>
            <a:endParaRPr sz="2400">
              <a:solidFill>
                <a:srgbClr val="404040"/>
              </a:solidFill>
            </a:endParaRPr>
          </a:p>
          <a:p>
            <a:pPr lvl="0" marL="0" indent="0" algn="ctr">
              <a:spcBef>
                <a:spcPts val="0"/>
              </a:spcBef>
              <a:buSzTx/>
              <a:buNone/>
              <a:defRPr sz="1800">
                <a:solidFill>
                  <a:srgbClr val="000000"/>
                </a:solidFill>
              </a:defRPr>
            </a:pPr>
            <a:r>
              <a:rPr sz="2400">
                <a:solidFill>
                  <a:srgbClr val="404040"/>
                </a:solidFill>
              </a:rPr>
              <a:t>Value Incentives…Special Needs…</a:t>
            </a:r>
            <a:endParaRPr sz="2400">
              <a:solidFill>
                <a:srgbClr val="404040"/>
              </a:solidFill>
            </a:endParaRPr>
          </a:p>
          <a:p>
            <a:pPr lvl="0" marL="0" indent="0" algn="ctr">
              <a:spcBef>
                <a:spcPts val="0"/>
              </a:spcBef>
              <a:buSzTx/>
              <a:buNone/>
              <a:defRPr sz="1800">
                <a:solidFill>
                  <a:srgbClr val="000000"/>
                </a:solidFill>
              </a:defRPr>
            </a:pPr>
            <a:r>
              <a:rPr sz="2400">
                <a:solidFill>
                  <a:srgbClr val="404040"/>
                </a:solidFill>
              </a:rPr>
              <a:t>Life Insurance…IRA…Charity…Disability…</a:t>
            </a:r>
            <a:endParaRPr sz="2400">
              <a:solidFill>
                <a:srgbClr val="404040"/>
              </a:solidFill>
            </a:endParaRPr>
          </a:p>
          <a:p>
            <a:pPr lvl="0" marL="0" indent="0" algn="ctr">
              <a:spcBef>
                <a:spcPts val="0"/>
              </a:spcBef>
              <a:buSzTx/>
              <a:buNone/>
              <a:defRPr sz="1800">
                <a:solidFill>
                  <a:srgbClr val="000000"/>
                </a:solidFill>
              </a:defRPr>
            </a:pPr>
            <a:r>
              <a:rPr sz="2400">
                <a:solidFill>
                  <a:srgbClr val="404040"/>
                </a:solidFill>
              </a:rPr>
              <a:t>Nursing Home Planning…Grandchildren Health and Education…Generation Skipping</a:t>
            </a:r>
          </a:p>
        </p:txBody>
      </p:sp>
    </p:spTree>
  </p:cSld>
  <p:clrMapOvr>
    <a:masterClrMapping/>
  </p:clrMapOvr>
  <p:transitio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7" name="Shape 267"/>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268" name="Shape 268"/>
          <p:cNvSpPr/>
          <p:nvPr/>
        </p:nvSpPr>
        <p:spPr>
          <a:xfrm rot="10800000">
            <a:off x="4749799" y="3370262"/>
            <a:ext cx="390526" cy="858838"/>
          </a:xfrm>
          <a:prstGeom prst="triangle">
            <a:avLst/>
          </a:prstGeom>
          <a:solidFill>
            <a:srgbClr val="ECE9E1"/>
          </a:solidFill>
          <a:ln w="3175">
            <a:solidFill>
              <a:srgbClr val="FFFFFF"/>
            </a:solidFill>
            <a:miter/>
          </a:ln>
        </p:spPr>
        <p:txBody>
          <a:bodyPr lIns="0" tIns="0" rIns="0" bIns="0" anchor="ctr"/>
          <a:lstStyle/>
          <a:p>
            <a:pPr lvl="0">
              <a:defRPr>
                <a:solidFill>
                  <a:srgbClr val="000000"/>
                </a:solidFill>
              </a:defRPr>
            </a:pPr>
          </a:p>
        </p:txBody>
      </p:sp>
      <p:sp>
        <p:nvSpPr>
          <p:cNvPr id="269" name="Shape 269"/>
          <p:cNvSpPr/>
          <p:nvPr/>
        </p:nvSpPr>
        <p:spPr>
          <a:xfrm rot="10800000">
            <a:off x="3798887" y="3357563"/>
            <a:ext cx="390526" cy="1062037"/>
          </a:xfrm>
          <a:prstGeom prst="triangle">
            <a:avLst/>
          </a:prstGeom>
          <a:solidFill>
            <a:srgbClr val="ECE9E1">
              <a:alpha val="71001"/>
            </a:srgbClr>
          </a:solidFill>
          <a:ln w="3175">
            <a:solidFill>
              <a:srgbClr val="FFFFFF"/>
            </a:solidFill>
            <a:miter/>
          </a:ln>
        </p:spPr>
        <p:txBody>
          <a:bodyPr lIns="0" tIns="0" rIns="0" bIns="0" anchor="ctr"/>
          <a:lstStyle/>
          <a:p>
            <a:pPr lvl="0">
              <a:defRPr>
                <a:solidFill>
                  <a:srgbClr val="000000"/>
                </a:solidFill>
              </a:defRPr>
            </a:pPr>
          </a:p>
        </p:txBody>
      </p:sp>
      <p:sp>
        <p:nvSpPr>
          <p:cNvPr id="270" name="Shape 270"/>
          <p:cNvSpPr/>
          <p:nvPr/>
        </p:nvSpPr>
        <p:spPr>
          <a:xfrm rot="10800000">
            <a:off x="5746749" y="3357563"/>
            <a:ext cx="390526" cy="1062037"/>
          </a:xfrm>
          <a:prstGeom prst="triangle">
            <a:avLst/>
          </a:prstGeom>
          <a:solidFill>
            <a:srgbClr val="ECE9E1"/>
          </a:solidFill>
          <a:ln w="3175">
            <a:solidFill>
              <a:srgbClr val="FFFFFF"/>
            </a:solidFill>
            <a:miter/>
          </a:ln>
        </p:spPr>
        <p:txBody>
          <a:bodyPr lIns="0" tIns="0" rIns="0" bIns="0" anchor="ctr"/>
          <a:lstStyle/>
          <a:p>
            <a:pPr lvl="0">
              <a:defRPr>
                <a:solidFill>
                  <a:srgbClr val="000000"/>
                </a:solidFill>
              </a:defRPr>
            </a:pPr>
          </a:p>
        </p:txBody>
      </p:sp>
      <p:sp>
        <p:nvSpPr>
          <p:cNvPr id="271" name="Shape 271"/>
          <p:cNvSpPr/>
          <p:nvPr>
            <p:ph type="title"/>
          </p:nvPr>
        </p:nvSpPr>
        <p:spPr>
          <a:xfrm>
            <a:off x="900113" y="244157"/>
            <a:ext cx="7345361" cy="1339851"/>
          </a:xfrm>
          <a:prstGeom prst="rect">
            <a:avLst/>
          </a:prstGeom>
        </p:spPr>
        <p:txBody>
          <a:bodyPr/>
          <a:lstStyle/>
          <a:p>
            <a:pPr lvl="0">
              <a:defRPr sz="1800">
                <a:solidFill>
                  <a:srgbClr val="000000"/>
                </a:solidFill>
              </a:defRPr>
            </a:pPr>
            <a:r>
              <a:rPr sz="4800">
                <a:solidFill>
                  <a:srgbClr val="404040"/>
                </a:solidFill>
              </a:rPr>
              <a:t>Trust Basics</a:t>
            </a:r>
          </a:p>
        </p:txBody>
      </p:sp>
      <p:sp>
        <p:nvSpPr>
          <p:cNvPr id="272" name="Shape 272"/>
          <p:cNvSpPr/>
          <p:nvPr/>
        </p:nvSpPr>
        <p:spPr>
          <a:xfrm>
            <a:off x="1303337" y="2697163"/>
            <a:ext cx="1752601"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000"/>
              </a:spcBef>
              <a:defRPr>
                <a:solidFill>
                  <a:srgbClr val="000000"/>
                </a:solidFill>
              </a:defRPr>
            </a:lvl1pPr>
          </a:lstStyle>
          <a:p>
            <a:pPr lvl="0"/>
            <a:r>
              <a:t>Grantor</a:t>
            </a:r>
          </a:p>
        </p:txBody>
      </p:sp>
      <p:sp>
        <p:nvSpPr>
          <p:cNvPr id="273" name="Shape 273"/>
          <p:cNvSpPr/>
          <p:nvPr/>
        </p:nvSpPr>
        <p:spPr>
          <a:xfrm>
            <a:off x="2446338" y="2606675"/>
            <a:ext cx="1143001" cy="609600"/>
          </a:xfrm>
          <a:prstGeom prst="rightArrow">
            <a:avLst>
              <a:gd name="adj1" fmla="val 50000"/>
              <a:gd name="adj2" fmla="val 46875"/>
            </a:avLst>
          </a:prstGeom>
          <a:solidFill>
            <a:srgbClr val="CC9900"/>
          </a:solidFill>
          <a:ln w="12700">
            <a:miter lim="400000"/>
          </a:ln>
          <a:effectLst>
            <a:outerShdw sx="100000" sy="100000" kx="0" ky="0" algn="b" rotWithShape="0" blurRad="12700" dist="35921" dir="2700000">
              <a:srgbClr val="ECE9E1"/>
            </a:outerShdw>
          </a:effectLst>
        </p:spPr>
        <p:txBody>
          <a:bodyPr lIns="0" tIns="0" rIns="0" bIns="0" anchor="ctr"/>
          <a:lstStyle/>
          <a:p>
            <a:pPr lvl="0">
              <a:defRPr>
                <a:solidFill>
                  <a:srgbClr val="000000"/>
                </a:solidFill>
              </a:defRPr>
            </a:pPr>
          </a:p>
        </p:txBody>
      </p:sp>
      <p:grpSp>
        <p:nvGrpSpPr>
          <p:cNvPr id="276" name="Group 276"/>
          <p:cNvGrpSpPr/>
          <p:nvPr/>
        </p:nvGrpSpPr>
        <p:grpSpPr>
          <a:xfrm>
            <a:off x="3717925" y="2452688"/>
            <a:ext cx="2455864" cy="1033463"/>
            <a:chOff x="0" y="0"/>
            <a:chExt cx="2455863" cy="1033462"/>
          </a:xfrm>
        </p:grpSpPr>
        <p:sp>
          <p:nvSpPr>
            <p:cNvPr id="274" name="Shape 274"/>
            <p:cNvSpPr/>
            <p:nvPr/>
          </p:nvSpPr>
          <p:spPr>
            <a:xfrm>
              <a:off x="0" y="0"/>
              <a:ext cx="2455864" cy="1033463"/>
            </a:xfrm>
            <a:prstGeom prst="roundRect">
              <a:avLst>
                <a:gd name="adj" fmla="val 16667"/>
              </a:avLst>
            </a:prstGeom>
            <a:solidFill>
              <a:srgbClr val="960000"/>
            </a:solidFill>
            <a:ln w="28575" cap="flat">
              <a:solidFill>
                <a:srgbClr val="FFFFFF"/>
              </a:solidFill>
              <a:prstDash val="solid"/>
              <a:round/>
            </a:ln>
            <a:effectLst>
              <a:outerShdw sx="100000" sy="100000" kx="0" ky="0" algn="b" rotWithShape="0" blurRad="12700" dist="17961" dir="2700000">
                <a:srgbClr val="9C5238"/>
              </a:outerShdw>
            </a:effectLst>
          </p:spPr>
          <p:txBody>
            <a:bodyPr wrap="square" lIns="0" tIns="0" rIns="0" bIns="0" numCol="1" anchor="ctr">
              <a:noAutofit/>
            </a:bodyPr>
            <a:lstStyle/>
            <a:p>
              <a:pPr lvl="0" algn="ctr">
                <a:defRPr>
                  <a:solidFill>
                    <a:srgbClr val="000000"/>
                  </a:solidFill>
                </a:defRPr>
              </a:pPr>
            </a:p>
          </p:txBody>
        </p:sp>
        <p:sp>
          <p:nvSpPr>
            <p:cNvPr id="275" name="Shape 275"/>
            <p:cNvSpPr/>
            <p:nvPr/>
          </p:nvSpPr>
          <p:spPr>
            <a:xfrm>
              <a:off x="50449" y="70960"/>
              <a:ext cx="2354965" cy="8915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defRPr>
                  <a:solidFill>
                    <a:srgbClr val="000000"/>
                  </a:solidFill>
                </a:defRPr>
              </a:pPr>
            </a:p>
            <a:p>
              <a:pPr lvl="0" algn="ctr">
                <a:defRPr>
                  <a:solidFill>
                    <a:srgbClr val="000000"/>
                  </a:solidFill>
                </a:defRPr>
              </a:pPr>
              <a:r>
                <a:t>Trust Document</a:t>
              </a:r>
            </a:p>
          </p:txBody>
        </p:sp>
      </p:grpSp>
      <p:grpSp>
        <p:nvGrpSpPr>
          <p:cNvPr id="279" name="Group 279"/>
          <p:cNvGrpSpPr/>
          <p:nvPr/>
        </p:nvGrpSpPr>
        <p:grpSpPr>
          <a:xfrm>
            <a:off x="2697163" y="4359275"/>
            <a:ext cx="1347788" cy="400050"/>
            <a:chOff x="0" y="0"/>
            <a:chExt cx="1347787" cy="400050"/>
          </a:xfrm>
        </p:grpSpPr>
        <p:sp>
          <p:nvSpPr>
            <p:cNvPr id="277" name="Shape 277"/>
            <p:cNvSpPr/>
            <p:nvPr/>
          </p:nvSpPr>
          <p:spPr>
            <a:xfrm>
              <a:off x="0" y="0"/>
              <a:ext cx="1347788" cy="400050"/>
            </a:xfrm>
            <a:prstGeom prst="roundRect">
              <a:avLst>
                <a:gd name="adj" fmla="val 16667"/>
              </a:avLst>
            </a:prstGeom>
            <a:solidFill>
              <a:srgbClr val="B6BB7B"/>
            </a:solidFill>
            <a:ln w="3175" cap="flat">
              <a:solidFill>
                <a:srgbClr val="FFFFFF"/>
              </a:solidFill>
              <a:prstDash val="solid"/>
              <a:round/>
            </a:ln>
            <a:effectLst>
              <a:outerShdw sx="100000" sy="100000" kx="0" ky="0" algn="b" rotWithShape="0" blurRad="12700" dist="35921" dir="2700000">
                <a:srgbClr val="9C5238"/>
              </a:outerShdw>
            </a:effectLst>
          </p:spPr>
          <p:txBody>
            <a:bodyPr wrap="square" lIns="0" tIns="0" rIns="0" bIns="0" numCol="1" anchor="ctr">
              <a:noAutofit/>
            </a:bodyPr>
            <a:lstStyle/>
            <a:p>
              <a:pPr lvl="0" algn="ctr">
                <a:defRPr>
                  <a:solidFill>
                    <a:srgbClr val="000000"/>
                  </a:solidFill>
                </a:defRPr>
              </a:pPr>
            </a:p>
          </p:txBody>
        </p:sp>
        <p:sp>
          <p:nvSpPr>
            <p:cNvPr id="278" name="Shape 278"/>
            <p:cNvSpPr/>
            <p:nvPr/>
          </p:nvSpPr>
          <p:spPr>
            <a:xfrm>
              <a:off x="72368" y="20954"/>
              <a:ext cx="1203051"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ctr">
                <a:defRPr>
                  <a:solidFill>
                    <a:srgbClr val="000000"/>
                  </a:solidFill>
                </a:defRPr>
              </a:lvl1pPr>
            </a:lstStyle>
            <a:p>
              <a:pPr lvl="0"/>
              <a:r>
                <a:t>Beneficiary</a:t>
              </a:r>
            </a:p>
          </p:txBody>
        </p:sp>
      </p:grpSp>
      <p:grpSp>
        <p:nvGrpSpPr>
          <p:cNvPr id="282" name="Group 282"/>
          <p:cNvGrpSpPr/>
          <p:nvPr/>
        </p:nvGrpSpPr>
        <p:grpSpPr>
          <a:xfrm>
            <a:off x="4271962" y="4244975"/>
            <a:ext cx="1347788" cy="400050"/>
            <a:chOff x="0" y="0"/>
            <a:chExt cx="1347787" cy="400050"/>
          </a:xfrm>
        </p:grpSpPr>
        <p:sp>
          <p:nvSpPr>
            <p:cNvPr id="280" name="Shape 280"/>
            <p:cNvSpPr/>
            <p:nvPr/>
          </p:nvSpPr>
          <p:spPr>
            <a:xfrm>
              <a:off x="0" y="0"/>
              <a:ext cx="1347788" cy="400050"/>
            </a:xfrm>
            <a:prstGeom prst="roundRect">
              <a:avLst>
                <a:gd name="adj" fmla="val 16667"/>
              </a:avLst>
            </a:prstGeom>
            <a:solidFill>
              <a:srgbClr val="B6BB7B"/>
            </a:solidFill>
            <a:ln w="3175" cap="flat">
              <a:solidFill>
                <a:srgbClr val="FFFFFF"/>
              </a:solidFill>
              <a:prstDash val="solid"/>
              <a:round/>
            </a:ln>
            <a:effectLst>
              <a:outerShdw sx="100000" sy="100000" kx="0" ky="0" algn="b" rotWithShape="0" blurRad="12700" dist="35921" dir="2700000">
                <a:srgbClr val="9C5238"/>
              </a:outerShdw>
            </a:effectLst>
          </p:spPr>
          <p:txBody>
            <a:bodyPr wrap="square" lIns="0" tIns="0" rIns="0" bIns="0" numCol="1" anchor="ctr">
              <a:noAutofit/>
            </a:bodyPr>
            <a:lstStyle/>
            <a:p>
              <a:pPr lvl="0" algn="ctr">
                <a:defRPr>
                  <a:solidFill>
                    <a:srgbClr val="000000"/>
                  </a:solidFill>
                </a:defRPr>
              </a:pPr>
            </a:p>
          </p:txBody>
        </p:sp>
        <p:sp>
          <p:nvSpPr>
            <p:cNvPr id="281" name="Shape 281"/>
            <p:cNvSpPr/>
            <p:nvPr/>
          </p:nvSpPr>
          <p:spPr>
            <a:xfrm>
              <a:off x="72368" y="20954"/>
              <a:ext cx="1203051"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ctr">
                <a:defRPr>
                  <a:solidFill>
                    <a:srgbClr val="000000"/>
                  </a:solidFill>
                </a:defRPr>
              </a:lvl1pPr>
            </a:lstStyle>
            <a:p>
              <a:pPr lvl="0"/>
              <a:r>
                <a:t>Beneficiary</a:t>
              </a:r>
            </a:p>
          </p:txBody>
        </p:sp>
      </p:grpSp>
      <p:grpSp>
        <p:nvGrpSpPr>
          <p:cNvPr id="285" name="Group 285"/>
          <p:cNvGrpSpPr/>
          <p:nvPr/>
        </p:nvGrpSpPr>
        <p:grpSpPr>
          <a:xfrm>
            <a:off x="5795962" y="4359275"/>
            <a:ext cx="1347788" cy="400050"/>
            <a:chOff x="0" y="0"/>
            <a:chExt cx="1347787" cy="400050"/>
          </a:xfrm>
        </p:grpSpPr>
        <p:sp>
          <p:nvSpPr>
            <p:cNvPr id="283" name="Shape 283"/>
            <p:cNvSpPr/>
            <p:nvPr/>
          </p:nvSpPr>
          <p:spPr>
            <a:xfrm>
              <a:off x="0" y="0"/>
              <a:ext cx="1347788" cy="400050"/>
            </a:xfrm>
            <a:prstGeom prst="roundRect">
              <a:avLst>
                <a:gd name="adj" fmla="val 16667"/>
              </a:avLst>
            </a:prstGeom>
            <a:solidFill>
              <a:srgbClr val="B6BB7B"/>
            </a:solidFill>
            <a:ln w="3175" cap="flat">
              <a:solidFill>
                <a:srgbClr val="FFFFFF"/>
              </a:solidFill>
              <a:prstDash val="solid"/>
              <a:round/>
            </a:ln>
            <a:effectLst>
              <a:outerShdw sx="100000" sy="100000" kx="0" ky="0" algn="b" rotWithShape="0" blurRad="12700" dist="35921" dir="2700000">
                <a:srgbClr val="9C5238"/>
              </a:outerShdw>
            </a:effectLst>
          </p:spPr>
          <p:txBody>
            <a:bodyPr wrap="square" lIns="0" tIns="0" rIns="0" bIns="0" numCol="1" anchor="ctr">
              <a:noAutofit/>
            </a:bodyPr>
            <a:lstStyle/>
            <a:p>
              <a:pPr lvl="0" algn="ctr">
                <a:defRPr>
                  <a:solidFill>
                    <a:srgbClr val="000000"/>
                  </a:solidFill>
                </a:defRPr>
              </a:pPr>
            </a:p>
          </p:txBody>
        </p:sp>
        <p:sp>
          <p:nvSpPr>
            <p:cNvPr id="284" name="Shape 284"/>
            <p:cNvSpPr/>
            <p:nvPr/>
          </p:nvSpPr>
          <p:spPr>
            <a:xfrm>
              <a:off x="72368" y="20954"/>
              <a:ext cx="1203051"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ctr">
                <a:defRPr>
                  <a:solidFill>
                    <a:srgbClr val="000000"/>
                  </a:solidFill>
                </a:defRPr>
              </a:lvl1pPr>
            </a:lstStyle>
            <a:p>
              <a:pPr lvl="0"/>
              <a:r>
                <a:t>Beneficiary</a:t>
              </a:r>
            </a:p>
          </p:txBody>
        </p:sp>
      </p:grpSp>
      <p:grpSp>
        <p:nvGrpSpPr>
          <p:cNvPr id="288" name="Group 288"/>
          <p:cNvGrpSpPr/>
          <p:nvPr/>
        </p:nvGrpSpPr>
        <p:grpSpPr>
          <a:xfrm>
            <a:off x="5486400" y="1752600"/>
            <a:ext cx="1720850" cy="1033463"/>
            <a:chOff x="0" y="0"/>
            <a:chExt cx="1720850" cy="1033462"/>
          </a:xfrm>
        </p:grpSpPr>
        <p:sp>
          <p:nvSpPr>
            <p:cNvPr id="286" name="Shape 286"/>
            <p:cNvSpPr/>
            <p:nvPr/>
          </p:nvSpPr>
          <p:spPr>
            <a:xfrm>
              <a:off x="0" y="0"/>
              <a:ext cx="1720850" cy="1033463"/>
            </a:xfrm>
            <a:prstGeom prst="roundRect">
              <a:avLst>
                <a:gd name="adj" fmla="val 16667"/>
              </a:avLst>
            </a:prstGeom>
            <a:solidFill>
              <a:srgbClr val="524A82"/>
            </a:solidFill>
            <a:ln w="28575" cap="flat">
              <a:solidFill>
                <a:srgbClr val="FFFFFF"/>
              </a:solidFill>
              <a:prstDash val="solid"/>
              <a:round/>
            </a:ln>
            <a:effectLst>
              <a:outerShdw sx="100000" sy="100000" kx="0" ky="0" algn="b" rotWithShape="0" blurRad="12700" dist="17961" dir="2700000">
                <a:srgbClr val="9C5238"/>
              </a:outerShdw>
            </a:effectLst>
          </p:spPr>
          <p:txBody>
            <a:bodyPr wrap="square" lIns="0" tIns="0" rIns="0" bIns="0" numCol="1" anchor="ctr">
              <a:noAutofit/>
            </a:bodyPr>
            <a:lstStyle/>
            <a:p>
              <a:pPr lvl="0" algn="ctr">
                <a:defRPr>
                  <a:solidFill>
                    <a:srgbClr val="000000"/>
                  </a:solidFill>
                </a:defRPr>
              </a:pPr>
            </a:p>
          </p:txBody>
        </p:sp>
        <p:sp>
          <p:nvSpPr>
            <p:cNvPr id="287" name="Shape 287"/>
            <p:cNvSpPr/>
            <p:nvPr/>
          </p:nvSpPr>
          <p:spPr>
            <a:xfrm>
              <a:off x="50449" y="70960"/>
              <a:ext cx="1619952" cy="8915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defRPr>
                  <a:solidFill>
                    <a:srgbClr val="000000"/>
                  </a:solidFill>
                </a:defRPr>
              </a:pPr>
            </a:p>
            <a:p>
              <a:pPr lvl="0" algn="ctr">
                <a:defRPr>
                  <a:solidFill>
                    <a:srgbClr val="000000"/>
                  </a:solidFill>
                </a:defRPr>
              </a:pPr>
              <a:r>
                <a:t>Trustee</a:t>
              </a:r>
            </a:p>
          </p:txBody>
        </p:sp>
      </p:grpSp>
    </p:spTree>
  </p:cSld>
  <p:clrMapOvr>
    <a:masterClrMapping/>
  </p:clrMapOvr>
  <p:transitio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0" name="Shape 290"/>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291" name="Shape 291"/>
          <p:cNvSpPr/>
          <p:nvPr>
            <p:ph type="title"/>
          </p:nvPr>
        </p:nvSpPr>
        <p:spPr>
          <a:xfrm>
            <a:off x="900113" y="244157"/>
            <a:ext cx="7345361" cy="1339851"/>
          </a:xfrm>
          <a:prstGeom prst="rect">
            <a:avLst/>
          </a:prstGeom>
        </p:spPr>
        <p:txBody>
          <a:bodyPr/>
          <a:lstStyle/>
          <a:p>
            <a:pPr lvl="0">
              <a:defRPr sz="1800">
                <a:solidFill>
                  <a:srgbClr val="000000"/>
                </a:solidFill>
              </a:defRPr>
            </a:pPr>
            <a:r>
              <a:rPr sz="4800">
                <a:solidFill>
                  <a:srgbClr val="404040"/>
                </a:solidFill>
              </a:rPr>
              <a:t>Use of Trusts in Planning</a:t>
            </a:r>
          </a:p>
        </p:txBody>
      </p:sp>
      <p:sp>
        <p:nvSpPr>
          <p:cNvPr id="292" name="Shape 292"/>
          <p:cNvSpPr/>
          <p:nvPr>
            <p:ph type="body" idx="1"/>
          </p:nvPr>
        </p:nvSpPr>
        <p:spPr>
          <a:xfrm>
            <a:off x="900111" y="2147888"/>
            <a:ext cx="3566160" cy="3927476"/>
          </a:xfrm>
          <a:prstGeom prst="rect">
            <a:avLst/>
          </a:prstGeom>
        </p:spPr>
        <p:txBody>
          <a:bodyPr/>
          <a:lstStyle/>
          <a:p>
            <a:pPr lvl="0" marL="308610" indent="-308610">
              <a:defRPr sz="1800">
                <a:solidFill>
                  <a:srgbClr val="000000"/>
                </a:solidFill>
              </a:defRPr>
            </a:pPr>
            <a:r>
              <a:rPr>
                <a:solidFill>
                  <a:srgbClr val="404040"/>
                </a:solidFill>
              </a:rPr>
              <a:t> </a:t>
            </a:r>
            <a:r>
              <a:rPr>
                <a:solidFill>
                  <a:srgbClr val="4B5A60"/>
                </a:solidFill>
              </a:rPr>
              <a:t>Living Trust - Intervivos</a:t>
            </a:r>
            <a:endParaRPr>
              <a:solidFill>
                <a:srgbClr val="4B5A60"/>
              </a:solidFill>
            </a:endParaRPr>
          </a:p>
          <a:p>
            <a:pPr lvl="1" marL="554037" indent="-203200">
              <a:spcBef>
                <a:spcPts val="600"/>
              </a:spcBef>
              <a:buClr>
                <a:srgbClr val="B0BCC1"/>
              </a:buClr>
              <a:defRPr sz="1800">
                <a:solidFill>
                  <a:srgbClr val="000000"/>
                </a:solidFill>
              </a:defRPr>
            </a:pPr>
            <a:r>
              <a:rPr sz="1600">
                <a:solidFill>
                  <a:srgbClr val="404040"/>
                </a:solidFill>
              </a:rPr>
              <a:t>Funded during life (retitle assets)</a:t>
            </a:r>
            <a:endParaRPr>
              <a:solidFill>
                <a:srgbClr val="404040"/>
              </a:solidFill>
            </a:endParaRPr>
          </a:p>
          <a:p>
            <a:pPr lvl="1" marL="554037" indent="-203200">
              <a:spcBef>
                <a:spcPts val="600"/>
              </a:spcBef>
              <a:buClr>
                <a:srgbClr val="B0BCC1"/>
              </a:buClr>
              <a:defRPr sz="1800">
                <a:solidFill>
                  <a:srgbClr val="000000"/>
                </a:solidFill>
              </a:defRPr>
            </a:pPr>
            <a:r>
              <a:rPr sz="1600">
                <a:solidFill>
                  <a:srgbClr val="404040"/>
                </a:solidFill>
              </a:rPr>
              <a:t>Revocable</a:t>
            </a:r>
            <a:endParaRPr>
              <a:solidFill>
                <a:srgbClr val="404040"/>
              </a:solidFill>
            </a:endParaRPr>
          </a:p>
          <a:p>
            <a:pPr lvl="1" marL="554037" indent="-203200">
              <a:spcBef>
                <a:spcPts val="600"/>
              </a:spcBef>
              <a:buClr>
                <a:srgbClr val="B0BCC1"/>
              </a:buClr>
              <a:defRPr sz="1800">
                <a:solidFill>
                  <a:srgbClr val="000000"/>
                </a:solidFill>
              </a:defRPr>
            </a:pPr>
            <a:r>
              <a:rPr sz="1600">
                <a:solidFill>
                  <a:srgbClr val="404040"/>
                </a:solidFill>
              </a:rPr>
              <a:t>Management and planning tool</a:t>
            </a:r>
            <a:endParaRPr>
              <a:solidFill>
                <a:srgbClr val="404040"/>
              </a:solidFill>
            </a:endParaRPr>
          </a:p>
          <a:p>
            <a:pPr lvl="1" marL="554037" indent="-203200">
              <a:spcBef>
                <a:spcPts val="600"/>
              </a:spcBef>
              <a:buClr>
                <a:srgbClr val="B0BCC1"/>
              </a:buClr>
              <a:defRPr sz="1800">
                <a:solidFill>
                  <a:srgbClr val="000000"/>
                </a:solidFill>
              </a:defRPr>
            </a:pPr>
            <a:r>
              <a:rPr sz="1600">
                <a:solidFill>
                  <a:srgbClr val="404040"/>
                </a:solidFill>
              </a:rPr>
              <a:t>Taxable in estate</a:t>
            </a:r>
            <a:endParaRPr>
              <a:solidFill>
                <a:srgbClr val="404040"/>
              </a:solidFill>
            </a:endParaRPr>
          </a:p>
          <a:p>
            <a:pPr lvl="1" marL="554037" indent="-203200">
              <a:spcBef>
                <a:spcPts val="600"/>
              </a:spcBef>
              <a:buClr>
                <a:srgbClr val="B0BCC1"/>
              </a:buClr>
              <a:defRPr sz="1800">
                <a:solidFill>
                  <a:srgbClr val="000000"/>
                </a:solidFill>
              </a:defRPr>
            </a:pPr>
            <a:r>
              <a:rPr sz="1600">
                <a:solidFill>
                  <a:srgbClr val="404040"/>
                </a:solidFill>
              </a:rPr>
              <a:t>Not subject to probate</a:t>
            </a:r>
          </a:p>
        </p:txBody>
      </p:sp>
      <p:sp>
        <p:nvSpPr>
          <p:cNvPr id="293" name="Shape 293"/>
          <p:cNvSpPr/>
          <p:nvPr/>
        </p:nvSpPr>
        <p:spPr>
          <a:xfrm>
            <a:off x="4648198" y="2147888"/>
            <a:ext cx="3566160" cy="3927476"/>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lvl="0" marL="308610" indent="-308610">
              <a:spcBef>
                <a:spcPts val="2000"/>
              </a:spcBef>
              <a:buClr>
                <a:srgbClr val="404040"/>
              </a:buClr>
              <a:buSzPct val="100000"/>
              <a:buFont typeface="Arial"/>
              <a:buChar char="•"/>
              <a:defRPr>
                <a:solidFill>
                  <a:srgbClr val="000000"/>
                </a:solidFill>
              </a:defRPr>
            </a:pPr>
            <a:r>
              <a:rPr>
                <a:solidFill>
                  <a:srgbClr val="4B5A60"/>
                </a:solidFill>
              </a:rPr>
              <a:t>Irrevocable Trust - Testamentary</a:t>
            </a:r>
            <a:endParaRPr sz="2000">
              <a:solidFill>
                <a:srgbClr val="404040"/>
              </a:solidFill>
            </a:endParaRPr>
          </a:p>
          <a:p>
            <a:pPr lvl="1" marL="554037" indent="-203200">
              <a:spcBef>
                <a:spcPts val="600"/>
              </a:spcBef>
              <a:buClr>
                <a:srgbClr val="B0BCC1"/>
              </a:buClr>
              <a:buSzPct val="100000"/>
              <a:buFont typeface="Arial"/>
              <a:buChar char="•"/>
              <a:defRPr>
                <a:solidFill>
                  <a:srgbClr val="000000"/>
                </a:solidFill>
              </a:defRPr>
            </a:pPr>
            <a:r>
              <a:rPr sz="1600">
                <a:solidFill>
                  <a:srgbClr val="404040"/>
                </a:solidFill>
              </a:rPr>
              <a:t>Funded during life (gifts) or                            upon death</a:t>
            </a:r>
            <a:endParaRPr>
              <a:solidFill>
                <a:srgbClr val="404040"/>
              </a:solidFill>
            </a:endParaRPr>
          </a:p>
          <a:p>
            <a:pPr lvl="1" marL="554037" indent="-203200">
              <a:spcBef>
                <a:spcPts val="600"/>
              </a:spcBef>
              <a:buClr>
                <a:srgbClr val="B0BCC1"/>
              </a:buClr>
              <a:buSzPct val="100000"/>
              <a:buFont typeface="Arial"/>
              <a:buChar char="•"/>
              <a:defRPr>
                <a:solidFill>
                  <a:srgbClr val="000000"/>
                </a:solidFill>
              </a:defRPr>
            </a:pPr>
            <a:r>
              <a:rPr sz="1600">
                <a:solidFill>
                  <a:srgbClr val="404040"/>
                </a:solidFill>
              </a:rPr>
              <a:t>Once funded, can not be changed</a:t>
            </a:r>
            <a:endParaRPr>
              <a:solidFill>
                <a:srgbClr val="404040"/>
              </a:solidFill>
            </a:endParaRPr>
          </a:p>
          <a:p>
            <a:pPr lvl="1" marL="554037" indent="-203200">
              <a:spcBef>
                <a:spcPts val="600"/>
              </a:spcBef>
              <a:buClr>
                <a:srgbClr val="B0BCC1"/>
              </a:buClr>
              <a:buSzPct val="100000"/>
              <a:buFont typeface="Arial"/>
              <a:buChar char="•"/>
              <a:defRPr>
                <a:solidFill>
                  <a:srgbClr val="000000"/>
                </a:solidFill>
              </a:defRPr>
            </a:pPr>
            <a:r>
              <a:rPr sz="1600">
                <a:solidFill>
                  <a:srgbClr val="404040"/>
                </a:solidFill>
              </a:rPr>
              <a:t>Removes asset from estate</a:t>
            </a:r>
            <a:endParaRPr>
              <a:solidFill>
                <a:srgbClr val="404040"/>
              </a:solidFill>
            </a:endParaRPr>
          </a:p>
          <a:p>
            <a:pPr lvl="1" marL="554037" indent="-203200">
              <a:spcBef>
                <a:spcPts val="600"/>
              </a:spcBef>
              <a:buClr>
                <a:srgbClr val="B0BCC1"/>
              </a:buClr>
              <a:buSzPct val="100000"/>
              <a:buFont typeface="Arial"/>
              <a:buChar char="•"/>
              <a:defRPr>
                <a:solidFill>
                  <a:srgbClr val="000000"/>
                </a:solidFill>
              </a:defRPr>
            </a:pPr>
            <a:r>
              <a:rPr sz="1600">
                <a:solidFill>
                  <a:srgbClr val="404040"/>
                </a:solidFill>
              </a:rPr>
              <a:t>Tax advantages</a:t>
            </a:r>
          </a:p>
        </p:txBody>
      </p:sp>
    </p:spTree>
  </p:cSld>
  <p:clrMapOvr>
    <a:masterClrMapping/>
  </p:clrMapOvr>
  <p:transitio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5" name="Shape 295"/>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296" name="Shape 296"/>
          <p:cNvSpPr/>
          <p:nvPr>
            <p:ph type="title"/>
          </p:nvPr>
        </p:nvSpPr>
        <p:spPr>
          <a:xfrm>
            <a:off x="900113" y="244157"/>
            <a:ext cx="7345361" cy="1339851"/>
          </a:xfrm>
          <a:prstGeom prst="rect">
            <a:avLst/>
          </a:prstGeom>
        </p:spPr>
        <p:txBody>
          <a:bodyPr/>
          <a:lstStyle/>
          <a:p>
            <a:pPr lvl="0">
              <a:defRPr sz="1800">
                <a:solidFill>
                  <a:srgbClr val="000000"/>
                </a:solidFill>
              </a:defRPr>
            </a:pPr>
            <a:r>
              <a:rPr sz="4800">
                <a:solidFill>
                  <a:srgbClr val="404040"/>
                </a:solidFill>
              </a:rPr>
              <a:t>How a Living Trust Works</a:t>
            </a:r>
          </a:p>
        </p:txBody>
      </p:sp>
      <p:sp>
        <p:nvSpPr>
          <p:cNvPr id="297" name="Shape 297"/>
          <p:cNvSpPr/>
          <p:nvPr>
            <p:ph type="body" idx="1"/>
          </p:nvPr>
        </p:nvSpPr>
        <p:spPr>
          <a:xfrm>
            <a:off x="900111" y="2133600"/>
            <a:ext cx="7345365" cy="3931922"/>
          </a:xfrm>
          <a:prstGeom prst="rect">
            <a:avLst/>
          </a:prstGeom>
        </p:spPr>
        <p:txBody>
          <a:bodyPr/>
          <a:lstStyle/>
          <a:p>
            <a:pPr lvl="1" marL="579437" indent="-228600">
              <a:spcBef>
                <a:spcPts val="600"/>
              </a:spcBef>
              <a:buClr>
                <a:srgbClr val="B0BCC1"/>
              </a:buClr>
              <a:defRPr sz="1800">
                <a:solidFill>
                  <a:srgbClr val="000000"/>
                </a:solidFill>
              </a:defRPr>
            </a:pPr>
            <a:r>
              <a:rPr sz="2200">
                <a:solidFill>
                  <a:srgbClr val="404040"/>
                </a:solidFill>
              </a:rPr>
              <a:t>Revocable, flexible</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Asset gatherer, money manager</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Puts in place a plan (you still need a will)</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Protection for incompetence</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Becomes estate plan with pour over will</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Taxable in estate, avoids probate   </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Perhaps avoid ancillary probate                  </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Self trusteed with successor named </a:t>
            </a:r>
          </a:p>
        </p:txBody>
      </p:sp>
    </p:spTree>
  </p:cSld>
  <p:clrMapOvr>
    <a:masterClrMapping/>
  </p:clrMapOvr>
  <p:transitio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9" name="Shape 299"/>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300" name="Shape 300"/>
          <p:cNvSpPr/>
          <p:nvPr>
            <p:ph type="title"/>
          </p:nvPr>
        </p:nvSpPr>
        <p:spPr>
          <a:xfrm>
            <a:off x="900113" y="244157"/>
            <a:ext cx="7345361" cy="1339851"/>
          </a:xfrm>
          <a:prstGeom prst="rect">
            <a:avLst/>
          </a:prstGeom>
        </p:spPr>
        <p:txBody>
          <a:bodyPr/>
          <a:lstStyle/>
          <a:p>
            <a:pPr lvl="0">
              <a:defRPr sz="1800">
                <a:solidFill>
                  <a:srgbClr val="000000"/>
                </a:solidFill>
              </a:defRPr>
            </a:pPr>
            <a:r>
              <a:rPr sz="4800">
                <a:solidFill>
                  <a:srgbClr val="404040"/>
                </a:solidFill>
              </a:rPr>
              <a:t>Duties of a Trustee</a:t>
            </a:r>
          </a:p>
        </p:txBody>
      </p:sp>
      <p:sp>
        <p:nvSpPr>
          <p:cNvPr id="301" name="Shape 301"/>
          <p:cNvSpPr/>
          <p:nvPr>
            <p:ph type="body" idx="1"/>
          </p:nvPr>
        </p:nvSpPr>
        <p:spPr>
          <a:xfrm>
            <a:off x="900111" y="2133600"/>
            <a:ext cx="7345365" cy="3931922"/>
          </a:xfrm>
          <a:prstGeom prst="rect">
            <a:avLst/>
          </a:prstGeom>
        </p:spPr>
        <p:txBody>
          <a:bodyPr/>
          <a:lstStyle/>
          <a:p>
            <a:pPr lvl="1" marL="579437" indent="-228600">
              <a:spcBef>
                <a:spcPts val="600"/>
              </a:spcBef>
              <a:buClr>
                <a:srgbClr val="B0BCC1"/>
              </a:buClr>
              <a:defRPr sz="1800">
                <a:solidFill>
                  <a:srgbClr val="000000"/>
                </a:solidFill>
              </a:defRPr>
            </a:pPr>
            <a:r>
              <a:rPr sz="2200">
                <a:solidFill>
                  <a:srgbClr val="404040"/>
                </a:solidFill>
              </a:rPr>
              <a:t>Acceptance of Trusteeship</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Initial Administrative Duties</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Adhere to strict code of fiduciary responsibilities</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Tax responsibilities</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Investment guidelines/Diversification</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Exercise powers prudently</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Financial duties to current and remainder beneficiaries</a:t>
            </a:r>
          </a:p>
        </p:txBody>
      </p:sp>
    </p:spTree>
  </p:cSld>
  <p:clrMapOvr>
    <a:masterClrMapping/>
  </p:clrMapOvr>
  <p:transitio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3" name="Shape 303"/>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304" name="Shape 304"/>
          <p:cNvSpPr/>
          <p:nvPr>
            <p:ph type="title"/>
          </p:nvPr>
        </p:nvSpPr>
        <p:spPr>
          <a:xfrm>
            <a:off x="900113" y="244157"/>
            <a:ext cx="7345361" cy="1339851"/>
          </a:xfrm>
          <a:prstGeom prst="rect">
            <a:avLst/>
          </a:prstGeom>
        </p:spPr>
        <p:txBody>
          <a:bodyPr/>
          <a:lstStyle/>
          <a:p>
            <a:pPr lvl="0">
              <a:defRPr sz="1800">
                <a:solidFill>
                  <a:srgbClr val="000000"/>
                </a:solidFill>
              </a:defRPr>
            </a:pPr>
            <a:r>
              <a:rPr sz="4800">
                <a:solidFill>
                  <a:srgbClr val="404040"/>
                </a:solidFill>
              </a:rPr>
              <a:t>Selection of Trustee</a:t>
            </a:r>
          </a:p>
        </p:txBody>
      </p:sp>
      <p:sp>
        <p:nvSpPr>
          <p:cNvPr id="305" name="Shape 305"/>
          <p:cNvSpPr/>
          <p:nvPr>
            <p:ph type="body" idx="1"/>
          </p:nvPr>
        </p:nvSpPr>
        <p:spPr>
          <a:xfrm>
            <a:off x="900111" y="2133600"/>
            <a:ext cx="7345365" cy="3931922"/>
          </a:xfrm>
          <a:prstGeom prst="rect">
            <a:avLst/>
          </a:prstGeom>
        </p:spPr>
        <p:txBody>
          <a:bodyPr/>
          <a:lstStyle/>
          <a:p>
            <a:pPr lvl="1" marL="579437" indent="-228600">
              <a:spcBef>
                <a:spcPts val="600"/>
              </a:spcBef>
              <a:buClr>
                <a:srgbClr val="B0BCC1"/>
              </a:buClr>
              <a:defRPr sz="1800">
                <a:solidFill>
                  <a:srgbClr val="000000"/>
                </a:solidFill>
              </a:defRPr>
            </a:pPr>
            <a:r>
              <a:rPr sz="2200">
                <a:solidFill>
                  <a:srgbClr val="404040"/>
                </a:solidFill>
              </a:rPr>
              <a:t>Experienced in trust accounts, accounting, auditing, administration and investments</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Access to experts in legal, investment and tax                                                            and estate decisions</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Available…long term</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Independent oversight</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Objective…fair and impartial decisions</a:t>
            </a:r>
            <a:endParaRPr sz="2200">
              <a:solidFill>
                <a:srgbClr val="404040"/>
              </a:solidFill>
            </a:endParaRPr>
          </a:p>
          <a:p>
            <a:pPr lvl="1" marL="579437" indent="-228600">
              <a:spcBef>
                <a:spcPts val="600"/>
              </a:spcBef>
              <a:buClr>
                <a:srgbClr val="B0BCC1"/>
              </a:buClr>
              <a:defRPr sz="1800">
                <a:solidFill>
                  <a:srgbClr val="000000"/>
                </a:solidFill>
              </a:defRPr>
            </a:pPr>
            <a:r>
              <a:rPr sz="2200">
                <a:solidFill>
                  <a:srgbClr val="404040"/>
                </a:solidFill>
              </a:rPr>
              <a:t>How compensated?</a:t>
            </a:r>
          </a:p>
        </p:txBody>
      </p:sp>
    </p:spTree>
  </p:cSld>
  <p:clrMapOvr>
    <a:masterClrMapping/>
  </p:clrMapOvr>
  <p:transitio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7" name="Shape 307"/>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pic>
        <p:nvPicPr>
          <p:cNvPr id="308" name="image13.jpg" descr="Picture42.jpg"/>
          <p:cNvPicPr/>
          <p:nvPr/>
        </p:nvPicPr>
        <p:blipFill>
          <a:blip r:embed="rId2">
            <a:extLst/>
          </a:blip>
          <a:stretch>
            <a:fillRect/>
          </a:stretch>
        </p:blipFill>
        <p:spPr>
          <a:xfrm>
            <a:off x="457200" y="1219200"/>
            <a:ext cx="3005139" cy="2378075"/>
          </a:xfrm>
          <a:prstGeom prst="rect">
            <a:avLst/>
          </a:prstGeom>
          <a:ln w="12700">
            <a:miter lim="400000"/>
          </a:ln>
        </p:spPr>
      </p:pic>
      <p:sp>
        <p:nvSpPr>
          <p:cNvPr id="309" name="Shape 309"/>
          <p:cNvSpPr/>
          <p:nvPr>
            <p:ph type="title"/>
          </p:nvPr>
        </p:nvSpPr>
        <p:spPr>
          <a:xfrm>
            <a:off x="900113" y="244157"/>
            <a:ext cx="7345361" cy="1339851"/>
          </a:xfrm>
          <a:prstGeom prst="rect">
            <a:avLst/>
          </a:prstGeom>
        </p:spPr>
        <p:txBody>
          <a:bodyPr/>
          <a:lstStyle/>
          <a:p>
            <a:pPr lvl="0">
              <a:defRPr sz="1800">
                <a:solidFill>
                  <a:srgbClr val="000000"/>
                </a:solidFill>
              </a:defRPr>
            </a:pPr>
            <a:r>
              <a:rPr sz="4800">
                <a:solidFill>
                  <a:srgbClr val="404040"/>
                </a:solidFill>
              </a:rPr>
              <a:t>Agenda</a:t>
            </a:r>
          </a:p>
        </p:txBody>
      </p:sp>
      <p:sp>
        <p:nvSpPr>
          <p:cNvPr id="310" name="Shape 310"/>
          <p:cNvSpPr/>
          <p:nvPr>
            <p:ph type="body" idx="1"/>
          </p:nvPr>
        </p:nvSpPr>
        <p:spPr>
          <a:xfrm>
            <a:off x="4114800" y="1828800"/>
            <a:ext cx="4343400" cy="4800600"/>
          </a:xfrm>
          <a:prstGeom prst="rect">
            <a:avLst/>
          </a:prstGeom>
        </p:spPr>
        <p:txBody>
          <a:bodyPr lIns="0" tIns="0" rIns="0" bIns="0" anchor="ctr"/>
          <a:lstStyle/>
          <a:p>
            <a:pPr lvl="0" marL="329184" indent="-329184" defTabSz="877823">
              <a:lnSpc>
                <a:spcPct val="80000"/>
              </a:lnSpc>
              <a:spcBef>
                <a:spcPts val="1900"/>
              </a:spcBef>
              <a:defRPr sz="1800">
                <a:solidFill>
                  <a:srgbClr val="000000"/>
                </a:solidFill>
              </a:defRPr>
            </a:pPr>
            <a:r>
              <a:rPr sz="1248">
                <a:solidFill>
                  <a:srgbClr val="404040"/>
                </a:solidFill>
              </a:rPr>
              <a:t>Reasons for Trust</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Trust: Trustor (Grantor) (Settlor), and Trustee, Beneficiary</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Revocable Living Trust</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QTIP (Qualified Terminable Interest in Property) Trust – second marriages, stepchildren</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Unified Credit/Exemption Equivalent Trust</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Spousal Lifetime Access Trust</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Spendthrift</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Life Insurance Trust</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Special Needs Trust</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Taxation – simple, complex; capital gains; rates</a:t>
            </a:r>
            <a:endParaRPr sz="1248">
              <a:solidFill>
                <a:srgbClr val="404040"/>
              </a:solidFill>
            </a:endParaRPr>
          </a:p>
          <a:p>
            <a:pPr lvl="0" marL="329184" indent="-329184" defTabSz="877823">
              <a:lnSpc>
                <a:spcPct val="80000"/>
              </a:lnSpc>
              <a:spcBef>
                <a:spcPts val="1900"/>
              </a:spcBef>
              <a:defRPr sz="1800">
                <a:solidFill>
                  <a:srgbClr val="000000"/>
                </a:solidFill>
              </a:defRPr>
            </a:pPr>
            <a:r>
              <a:rPr sz="1248">
                <a:solidFill>
                  <a:srgbClr val="404040"/>
                </a:solidFill>
              </a:rPr>
              <a:t>Income Tax Basis/Gift Tax Return</a:t>
            </a:r>
            <a:endParaRPr sz="1248">
              <a:solidFill>
                <a:srgbClr val="404040"/>
              </a:solidFill>
            </a:endParaRPr>
          </a:p>
        </p:txBody>
      </p:sp>
      <p:sp>
        <p:nvSpPr>
          <p:cNvPr id="311" name="Shape 311"/>
          <p:cNvSpPr/>
          <p:nvPr/>
        </p:nvSpPr>
        <p:spPr>
          <a:xfrm>
            <a:off x="334336" y="3761641"/>
            <a:ext cx="3826928" cy="898425"/>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p>
            <a:pPr lvl="0" algn="ctr">
              <a:tabLst>
                <a:tab pos="1028700" algn="l"/>
              </a:tabLst>
              <a:defRPr>
                <a:solidFill>
                  <a:srgbClr val="000000"/>
                </a:solidFill>
              </a:defRPr>
            </a:pPr>
            <a:r>
              <a:rPr b="1" i="1" sz="1400">
                <a:latin typeface="Times New Roman"/>
                <a:ea typeface="Times New Roman"/>
                <a:cs typeface="Times New Roman"/>
                <a:sym typeface="Times New Roman"/>
              </a:rPr>
              <a:t>Q:  Should you create, amend, modify or do away </a:t>
            </a:r>
          </a:p>
          <a:p>
            <a:pPr lvl="0" algn="ctr">
              <a:tabLst>
                <a:tab pos="1028700" algn="l"/>
              </a:tabLst>
              <a:defRPr>
                <a:solidFill>
                  <a:srgbClr val="000000"/>
                </a:solidFill>
              </a:defRPr>
            </a:pPr>
            <a:r>
              <a:rPr b="1" i="1" sz="1400">
                <a:latin typeface="Times New Roman"/>
                <a:ea typeface="Times New Roman"/>
                <a:cs typeface="Times New Roman"/>
                <a:sym typeface="Times New Roman"/>
              </a:rPr>
              <a:t>with your Trust  in the context of  your Estate, </a:t>
            </a:r>
          </a:p>
          <a:p>
            <a:pPr lvl="0" algn="ctr">
              <a:tabLst>
                <a:tab pos="1028700" algn="l"/>
              </a:tabLst>
              <a:defRPr>
                <a:solidFill>
                  <a:srgbClr val="000000"/>
                </a:solidFill>
              </a:defRPr>
            </a:pPr>
            <a:r>
              <a:rPr b="1" i="1" sz="1400">
                <a:latin typeface="Times New Roman"/>
                <a:ea typeface="Times New Roman"/>
                <a:cs typeface="Times New Roman"/>
                <a:sym typeface="Times New Roman"/>
              </a:rPr>
              <a:t>Retirement, and Investment  planning?    </a:t>
            </a:r>
            <a:endParaRPr b="1" sz="1400">
              <a:latin typeface="Arial"/>
              <a:ea typeface="Arial"/>
              <a:cs typeface="Arial"/>
              <a:sym typeface="Arial"/>
            </a:endParaRPr>
          </a:p>
        </p:txBody>
      </p:sp>
    </p:spTree>
  </p:cSld>
  <p:clrMapOvr>
    <a:masterClrMapping/>
  </p:clrMapOvr>
  <p:transition spd="med" advClick="1">
    <p:wipe dir="r"/>
  </p:transition>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3" name="Shape 313"/>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pic>
        <p:nvPicPr>
          <p:cNvPr id="314" name="image13.jpg" descr="Picture42.jpg"/>
          <p:cNvPicPr/>
          <p:nvPr/>
        </p:nvPicPr>
        <p:blipFill>
          <a:blip r:embed="rId2">
            <a:extLst/>
          </a:blip>
          <a:stretch>
            <a:fillRect/>
          </a:stretch>
        </p:blipFill>
        <p:spPr>
          <a:xfrm>
            <a:off x="457200" y="1219200"/>
            <a:ext cx="3005139" cy="2378075"/>
          </a:xfrm>
          <a:prstGeom prst="rect">
            <a:avLst/>
          </a:prstGeom>
          <a:ln w="12700">
            <a:miter lim="400000"/>
          </a:ln>
        </p:spPr>
      </p:pic>
      <p:sp>
        <p:nvSpPr>
          <p:cNvPr id="315" name="Shape 315"/>
          <p:cNvSpPr/>
          <p:nvPr>
            <p:ph type="title"/>
          </p:nvPr>
        </p:nvSpPr>
        <p:spPr>
          <a:xfrm>
            <a:off x="900113" y="244157"/>
            <a:ext cx="7345361" cy="1339851"/>
          </a:xfrm>
          <a:prstGeom prst="rect">
            <a:avLst/>
          </a:prstGeom>
        </p:spPr>
        <p:txBody>
          <a:bodyPr/>
          <a:lstStyle/>
          <a:p>
            <a:pPr lvl="0">
              <a:defRPr sz="1800">
                <a:solidFill>
                  <a:srgbClr val="000000"/>
                </a:solidFill>
              </a:defRPr>
            </a:pPr>
            <a:r>
              <a:rPr sz="4800">
                <a:solidFill>
                  <a:srgbClr val="404040"/>
                </a:solidFill>
              </a:rPr>
              <a:t>Agenda (cont)</a:t>
            </a:r>
          </a:p>
        </p:txBody>
      </p:sp>
      <p:sp>
        <p:nvSpPr>
          <p:cNvPr id="316" name="Shape 316"/>
          <p:cNvSpPr/>
          <p:nvPr>
            <p:ph type="body" idx="1"/>
          </p:nvPr>
        </p:nvSpPr>
        <p:spPr>
          <a:xfrm>
            <a:off x="4038600" y="1676400"/>
            <a:ext cx="4343400" cy="4876800"/>
          </a:xfrm>
          <a:prstGeom prst="rect">
            <a:avLst/>
          </a:prstGeom>
        </p:spPr>
        <p:txBody>
          <a:bodyPr lIns="0" tIns="0" rIns="0" bIns="0" anchor="ctr"/>
          <a:lstStyle/>
          <a:p>
            <a:pPr lvl="0" marL="329184" indent="-329184" defTabSz="877823">
              <a:lnSpc>
                <a:spcPct val="80000"/>
              </a:lnSpc>
              <a:spcBef>
                <a:spcPts val="1900"/>
              </a:spcBef>
              <a:defRPr sz="1800">
                <a:solidFill>
                  <a:srgbClr val="000000"/>
                </a:solidFill>
              </a:defRPr>
            </a:pP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Incentive Trust</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Nursing Home Planning Trust</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Health and Education Exclusion Trust For Grandchildren</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Charitable Remainder Trust</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Charitable Lead Trust</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IRA Trust</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Generation Skipping Trust</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Dynasty Trust</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Situs- GA, Delaware, Nevada, Alaska, South Dakota</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Trustee Selection</a:t>
            </a:r>
            <a:endParaRPr sz="576">
              <a:solidFill>
                <a:srgbClr val="404040"/>
              </a:solidFill>
            </a:endParaRPr>
          </a:p>
          <a:p>
            <a:pPr lvl="0" marL="713231" indent="-713231" defTabSz="877823">
              <a:lnSpc>
                <a:spcPct val="80000"/>
              </a:lnSpc>
              <a:spcBef>
                <a:spcPts val="1900"/>
              </a:spcBef>
              <a:defRPr sz="1800">
                <a:solidFill>
                  <a:srgbClr val="000000"/>
                </a:solidFill>
              </a:defRPr>
            </a:pPr>
            <a:r>
              <a:rPr sz="1248">
                <a:solidFill>
                  <a:srgbClr val="404040"/>
                </a:solidFill>
              </a:rPr>
              <a:t>Asset Protection - LLC’s, LLLP’s, FLLLP’s</a:t>
            </a:r>
            <a:endParaRPr sz="576">
              <a:solidFill>
                <a:srgbClr val="404040"/>
              </a:solidFill>
            </a:endParaRPr>
          </a:p>
          <a:p>
            <a:pPr lvl="0" marL="329184" indent="-329184" defTabSz="877823">
              <a:lnSpc>
                <a:spcPct val="80000"/>
              </a:lnSpc>
              <a:spcBef>
                <a:spcPts val="1900"/>
              </a:spcBef>
              <a:buSzTx/>
              <a:buNone/>
              <a:defRPr sz="1800">
                <a:solidFill>
                  <a:srgbClr val="000000"/>
                </a:solidFill>
              </a:defRPr>
            </a:pPr>
            <a:r>
              <a:rPr sz="576">
                <a:solidFill>
                  <a:srgbClr val="404040"/>
                </a:solidFill>
              </a:rPr>
              <a:t>ss</a:t>
            </a:r>
          </a:p>
        </p:txBody>
      </p:sp>
      <p:sp>
        <p:nvSpPr>
          <p:cNvPr id="317" name="Shape 317"/>
          <p:cNvSpPr/>
          <p:nvPr/>
        </p:nvSpPr>
        <p:spPr>
          <a:xfrm>
            <a:off x="258135" y="3832588"/>
            <a:ext cx="3826928" cy="69348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p>
            <a:pPr lvl="0" algn="ctr">
              <a:tabLst>
                <a:tab pos="1028700" algn="l"/>
              </a:tabLst>
              <a:defRPr>
                <a:solidFill>
                  <a:srgbClr val="000000"/>
                </a:solidFill>
              </a:defRPr>
            </a:pPr>
            <a:r>
              <a:rPr b="1" i="1" sz="1400">
                <a:latin typeface="Times New Roman"/>
                <a:ea typeface="Times New Roman"/>
                <a:cs typeface="Times New Roman"/>
                <a:sym typeface="Times New Roman"/>
              </a:rPr>
              <a:t>Q:  Should you create, amend, modify or do away </a:t>
            </a:r>
          </a:p>
          <a:p>
            <a:pPr lvl="0" algn="ctr">
              <a:tabLst>
                <a:tab pos="1028700" algn="l"/>
              </a:tabLst>
              <a:defRPr>
                <a:solidFill>
                  <a:srgbClr val="000000"/>
                </a:solidFill>
              </a:defRPr>
            </a:pPr>
            <a:r>
              <a:rPr b="1" i="1" sz="1400">
                <a:latin typeface="Times New Roman"/>
                <a:ea typeface="Times New Roman"/>
                <a:cs typeface="Times New Roman"/>
                <a:sym typeface="Times New Roman"/>
              </a:rPr>
              <a:t>with your Trust  in the context of  your Estate, </a:t>
            </a:r>
          </a:p>
          <a:p>
            <a:pPr lvl="0" algn="ctr">
              <a:tabLst>
                <a:tab pos="1028700" algn="l"/>
              </a:tabLst>
              <a:defRPr>
                <a:solidFill>
                  <a:srgbClr val="000000"/>
                </a:solidFill>
              </a:defRPr>
            </a:pPr>
            <a:r>
              <a:rPr b="1" i="1" sz="1400">
                <a:latin typeface="Times New Roman"/>
                <a:ea typeface="Times New Roman"/>
                <a:cs typeface="Times New Roman"/>
                <a:sym typeface="Times New Roman"/>
              </a:rPr>
              <a:t>Retirement, and Investment  planning?    </a:t>
            </a:r>
          </a:p>
        </p:txBody>
      </p:sp>
    </p:spTree>
  </p:cSld>
  <p:clrMapOvr>
    <a:masterClrMapping/>
  </p:clrMapOvr>
  <p:transition spd="med" advClick="1">
    <p:wipe dir="r"/>
  </p:transition>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9" name="Shape 319"/>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320" name="Shape 320"/>
          <p:cNvSpPr/>
          <p:nvPr>
            <p:ph type="title"/>
          </p:nvPr>
        </p:nvSpPr>
        <p:spPr>
          <a:xfrm>
            <a:off x="900113" y="244157"/>
            <a:ext cx="7345361" cy="1339851"/>
          </a:xfrm>
          <a:prstGeom prst="rect">
            <a:avLst/>
          </a:prstGeom>
        </p:spPr>
        <p:txBody>
          <a:bodyPr/>
          <a:lstStyle/>
          <a:p>
            <a:pPr lvl="0">
              <a:defRPr sz="1800">
                <a:solidFill>
                  <a:srgbClr val="000000"/>
                </a:solidFill>
              </a:defRPr>
            </a:pPr>
            <a:r>
              <a:rPr sz="4800">
                <a:solidFill>
                  <a:srgbClr val="404040"/>
                </a:solidFill>
              </a:rPr>
              <a:t>Trust/IRA Issues</a:t>
            </a:r>
          </a:p>
        </p:txBody>
      </p:sp>
      <p:sp>
        <p:nvSpPr>
          <p:cNvPr id="321" name="Shape 321"/>
          <p:cNvSpPr/>
          <p:nvPr>
            <p:ph type="body" idx="1"/>
          </p:nvPr>
        </p:nvSpPr>
        <p:spPr>
          <a:xfrm>
            <a:off x="457200" y="1295400"/>
            <a:ext cx="8229600" cy="4830763"/>
          </a:xfrm>
          <a:prstGeom prst="rect">
            <a:avLst/>
          </a:prstGeom>
        </p:spPr>
        <p:txBody>
          <a:bodyPr/>
          <a:lstStyle/>
          <a:p>
            <a:pPr lvl="0"/>
          </a:p>
        </p:txBody>
      </p:sp>
      <p:grpSp>
        <p:nvGrpSpPr>
          <p:cNvPr id="324" name="Group 324"/>
          <p:cNvGrpSpPr/>
          <p:nvPr/>
        </p:nvGrpSpPr>
        <p:grpSpPr>
          <a:xfrm>
            <a:off x="2057400" y="1828800"/>
            <a:ext cx="4724400" cy="838200"/>
            <a:chOff x="0" y="0"/>
            <a:chExt cx="4724400" cy="838200"/>
          </a:xfrm>
        </p:grpSpPr>
        <p:sp>
          <p:nvSpPr>
            <p:cNvPr id="322" name="Shape 322"/>
            <p:cNvSpPr/>
            <p:nvPr/>
          </p:nvSpPr>
          <p:spPr>
            <a:xfrm>
              <a:off x="0" y="0"/>
              <a:ext cx="4724400" cy="838200"/>
            </a:xfrm>
            <a:prstGeom prst="roundRect">
              <a:avLst>
                <a:gd name="adj" fmla="val 16667"/>
              </a:avLst>
            </a:prstGeom>
            <a:gradFill flip="none" rotWithShape="1">
              <a:gsLst>
                <a:gs pos="0">
                  <a:srgbClr val="9C5238"/>
                </a:gs>
                <a:gs pos="80000">
                  <a:srgbClr val="9C5238"/>
                </a:gs>
                <a:gs pos="100000">
                  <a:srgbClr val="9C5238"/>
                </a:gs>
              </a:gsLst>
              <a:lin ang="16200000" scaled="0"/>
            </a:gradFill>
            <a:ln w="12700" cap="flat">
              <a:noFill/>
              <a:miter lim="400000"/>
            </a:ln>
            <a:effectLst>
              <a:outerShdw sx="100000" sy="100000" kx="0" ky="0" algn="b" rotWithShape="0" blurRad="38100" dist="23000" dir="5400000">
                <a:srgbClr val="000000">
                  <a:alpha val="35000"/>
                </a:srgbClr>
              </a:outerShdw>
            </a:effectLst>
          </p:spPr>
          <p:txBody>
            <a:bodyPr wrap="square" lIns="0" tIns="0" rIns="0" bIns="0" numCol="1" anchor="t">
              <a:noAutofit/>
            </a:bodyPr>
            <a:lstStyle/>
            <a:p>
              <a:pPr lvl="0">
                <a:defRPr>
                  <a:solidFill>
                    <a:srgbClr val="000000"/>
                  </a:solidFill>
                </a:defRPr>
              </a:pPr>
            </a:p>
          </p:txBody>
        </p:sp>
        <p:sp>
          <p:nvSpPr>
            <p:cNvPr id="323" name="Shape 323"/>
            <p:cNvSpPr/>
            <p:nvPr/>
          </p:nvSpPr>
          <p:spPr>
            <a:xfrm>
              <a:off x="45421" y="184149"/>
              <a:ext cx="4633558" cy="469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defTabSz="1422400">
                <a:lnSpc>
                  <a:spcPct val="90000"/>
                </a:lnSpc>
                <a:spcBef>
                  <a:spcPts val="1300"/>
                </a:spcBef>
                <a:defRPr sz="3200">
                  <a:solidFill>
                    <a:srgbClr val="000000"/>
                  </a:solidFill>
                  <a:effectLst>
                    <a:outerShdw sx="100000" sy="100000" kx="0" ky="0" algn="b" rotWithShape="0" blurRad="38100" dist="38100" dir="2700000">
                      <a:srgbClr val="000000">
                        <a:alpha val="43137"/>
                      </a:srgbClr>
                    </a:outerShdw>
                  </a:effectLst>
                  <a:latin typeface="Arial Narrow"/>
                  <a:ea typeface="Arial Narrow"/>
                  <a:cs typeface="Arial Narrow"/>
                  <a:sym typeface="Arial Narrow"/>
                </a:defRPr>
              </a:lvl1pPr>
            </a:lstStyle>
            <a:p>
              <a:pPr lvl="0">
                <a:defRPr sz="1800">
                  <a:effectLst/>
                </a:defRPr>
              </a:pPr>
              <a:r>
                <a:rPr sz="3200">
                  <a:effectLst>
                    <a:outerShdw sx="100000" sy="100000" kx="0" ky="0" algn="b" rotWithShape="0" blurRad="38100" dist="38100" dir="2700000">
                      <a:srgbClr val="000000">
                        <a:alpha val="43137"/>
                      </a:srgbClr>
                    </a:outerShdw>
                  </a:effectLst>
                </a:rPr>
                <a:t>MRD </a:t>
              </a:r>
            </a:p>
          </p:txBody>
        </p:sp>
      </p:grpSp>
      <p:grpSp>
        <p:nvGrpSpPr>
          <p:cNvPr id="327" name="Group 327"/>
          <p:cNvGrpSpPr/>
          <p:nvPr/>
        </p:nvGrpSpPr>
        <p:grpSpPr>
          <a:xfrm>
            <a:off x="2133600" y="2743200"/>
            <a:ext cx="4724400" cy="838200"/>
            <a:chOff x="0" y="0"/>
            <a:chExt cx="4724400" cy="838200"/>
          </a:xfrm>
        </p:grpSpPr>
        <p:sp>
          <p:nvSpPr>
            <p:cNvPr id="325" name="Shape 325"/>
            <p:cNvSpPr/>
            <p:nvPr/>
          </p:nvSpPr>
          <p:spPr>
            <a:xfrm>
              <a:off x="0" y="0"/>
              <a:ext cx="4724400" cy="838200"/>
            </a:xfrm>
            <a:prstGeom prst="roundRect">
              <a:avLst>
                <a:gd name="adj" fmla="val 16667"/>
              </a:avLst>
            </a:prstGeom>
            <a:gradFill flip="none" rotWithShape="1">
              <a:gsLst>
                <a:gs pos="0">
                  <a:srgbClr val="504539"/>
                </a:gs>
                <a:gs pos="80000">
                  <a:srgbClr val="504539"/>
                </a:gs>
                <a:gs pos="100000">
                  <a:srgbClr val="504539"/>
                </a:gs>
              </a:gsLst>
              <a:lin ang="16200000" scaled="0"/>
            </a:gradFill>
            <a:ln w="12700" cap="flat">
              <a:noFill/>
              <a:miter lim="400000"/>
            </a:ln>
            <a:effectLst>
              <a:outerShdw sx="100000" sy="100000" kx="0" ky="0" algn="b" rotWithShape="0" blurRad="38100" dist="23000" dir="5400000">
                <a:srgbClr val="000000">
                  <a:alpha val="35000"/>
                </a:srgbClr>
              </a:outerShdw>
            </a:effectLst>
          </p:spPr>
          <p:txBody>
            <a:bodyPr wrap="square" lIns="0" tIns="0" rIns="0" bIns="0" numCol="1" anchor="t">
              <a:noAutofit/>
            </a:bodyPr>
            <a:lstStyle/>
            <a:p>
              <a:pPr lvl="0">
                <a:defRPr>
                  <a:solidFill>
                    <a:srgbClr val="000000"/>
                  </a:solidFill>
                </a:defRPr>
              </a:pPr>
            </a:p>
          </p:txBody>
        </p:sp>
        <p:sp>
          <p:nvSpPr>
            <p:cNvPr id="326" name="Shape 326"/>
            <p:cNvSpPr/>
            <p:nvPr/>
          </p:nvSpPr>
          <p:spPr>
            <a:xfrm>
              <a:off x="77448" y="191262"/>
              <a:ext cx="4334566" cy="469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defTabSz="1422400">
                <a:lnSpc>
                  <a:spcPct val="90000"/>
                </a:lnSpc>
                <a:spcBef>
                  <a:spcPts val="1300"/>
                </a:spcBef>
                <a:defRPr sz="3200">
                  <a:solidFill>
                    <a:srgbClr val="000000"/>
                  </a:solidFill>
                  <a:effectLst>
                    <a:outerShdw sx="100000" sy="100000" kx="0" ky="0" algn="b" rotWithShape="0" blurRad="38100" dist="38100" dir="2700000">
                      <a:srgbClr val="000000">
                        <a:alpha val="43137"/>
                      </a:srgbClr>
                    </a:outerShdw>
                  </a:effectLst>
                  <a:latin typeface="Arial Narrow"/>
                  <a:ea typeface="Arial Narrow"/>
                  <a:cs typeface="Arial Narrow"/>
                  <a:sym typeface="Arial Narrow"/>
                </a:defRPr>
              </a:lvl1pPr>
            </a:lstStyle>
            <a:p>
              <a:pPr lvl="0">
                <a:defRPr sz="1800">
                  <a:effectLst/>
                </a:defRPr>
              </a:pPr>
              <a:r>
                <a:rPr sz="3200">
                  <a:effectLst>
                    <a:outerShdw sx="100000" sy="100000" kx="0" ky="0" algn="b" rotWithShape="0" blurRad="38100" dist="38100" dir="2700000">
                      <a:srgbClr val="000000">
                        <a:alpha val="43137"/>
                      </a:srgbClr>
                    </a:outerShdw>
                  </a:effectLst>
                </a:rPr>
                <a:t>Designated Beneficiary </a:t>
              </a:r>
            </a:p>
          </p:txBody>
        </p:sp>
      </p:grpSp>
      <p:grpSp>
        <p:nvGrpSpPr>
          <p:cNvPr id="330" name="Group 330"/>
          <p:cNvGrpSpPr/>
          <p:nvPr/>
        </p:nvGrpSpPr>
        <p:grpSpPr>
          <a:xfrm>
            <a:off x="2133600" y="3657600"/>
            <a:ext cx="4724400" cy="838200"/>
            <a:chOff x="0" y="0"/>
            <a:chExt cx="4724400" cy="838200"/>
          </a:xfrm>
        </p:grpSpPr>
        <p:sp>
          <p:nvSpPr>
            <p:cNvPr id="328" name="Shape 328"/>
            <p:cNvSpPr/>
            <p:nvPr/>
          </p:nvSpPr>
          <p:spPr>
            <a:xfrm>
              <a:off x="0" y="0"/>
              <a:ext cx="4724400" cy="838200"/>
            </a:xfrm>
            <a:prstGeom prst="roundRect">
              <a:avLst>
                <a:gd name="adj" fmla="val 16667"/>
              </a:avLst>
            </a:prstGeom>
            <a:gradFill flip="none" rotWithShape="1">
              <a:gsLst>
                <a:gs pos="0">
                  <a:srgbClr val="9C5238"/>
                </a:gs>
                <a:gs pos="80000">
                  <a:srgbClr val="9C5238"/>
                </a:gs>
                <a:gs pos="100000">
                  <a:srgbClr val="9C5238"/>
                </a:gs>
              </a:gsLst>
              <a:lin ang="16200000" scaled="0"/>
            </a:gradFill>
            <a:ln w="12700" cap="flat">
              <a:noFill/>
              <a:miter lim="400000"/>
            </a:ln>
            <a:effectLst>
              <a:outerShdw sx="100000" sy="100000" kx="0" ky="0" algn="b" rotWithShape="0" blurRad="38100" dist="23000" dir="5400000">
                <a:srgbClr val="000000">
                  <a:alpha val="35000"/>
                </a:srgbClr>
              </a:outerShdw>
            </a:effectLst>
          </p:spPr>
          <p:txBody>
            <a:bodyPr wrap="square" lIns="0" tIns="0" rIns="0" bIns="0" numCol="1" anchor="t">
              <a:noAutofit/>
            </a:bodyPr>
            <a:lstStyle/>
            <a:p>
              <a:pPr lvl="0">
                <a:defRPr>
                  <a:solidFill>
                    <a:srgbClr val="000000"/>
                  </a:solidFill>
                </a:defRPr>
              </a:pPr>
            </a:p>
          </p:txBody>
        </p:sp>
        <p:sp>
          <p:nvSpPr>
            <p:cNvPr id="329" name="Shape 329"/>
            <p:cNvSpPr/>
            <p:nvPr/>
          </p:nvSpPr>
          <p:spPr>
            <a:xfrm>
              <a:off x="45421" y="184149"/>
              <a:ext cx="4633558" cy="469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defTabSz="1422400">
                <a:lnSpc>
                  <a:spcPct val="90000"/>
                </a:lnSpc>
                <a:spcBef>
                  <a:spcPts val="1300"/>
                </a:spcBef>
                <a:defRPr sz="3200">
                  <a:solidFill>
                    <a:srgbClr val="000000"/>
                  </a:solidFill>
                  <a:effectLst>
                    <a:outerShdw sx="100000" sy="100000" kx="0" ky="0" algn="b" rotWithShape="0" blurRad="38100" dist="38100" dir="2700000">
                      <a:srgbClr val="000000">
                        <a:alpha val="43137"/>
                      </a:srgbClr>
                    </a:outerShdw>
                  </a:effectLst>
                  <a:latin typeface="Arial Narrow"/>
                  <a:ea typeface="Arial Narrow"/>
                  <a:cs typeface="Arial Narrow"/>
                  <a:sym typeface="Arial Narrow"/>
                </a:defRPr>
              </a:lvl1pPr>
            </a:lstStyle>
            <a:p>
              <a:pPr lvl="0">
                <a:defRPr sz="1800">
                  <a:effectLst/>
                </a:defRPr>
              </a:pPr>
              <a:r>
                <a:rPr sz="3200">
                  <a:effectLst>
                    <a:outerShdw sx="100000" sy="100000" kx="0" ky="0" algn="b" rotWithShape="0" blurRad="38100" dist="38100" dir="2700000">
                      <a:srgbClr val="000000">
                        <a:alpha val="43137"/>
                      </a:srgbClr>
                    </a:outerShdw>
                  </a:effectLst>
                </a:rPr>
                <a:t>Rollover</a:t>
              </a:r>
            </a:p>
          </p:txBody>
        </p:sp>
      </p:grpSp>
      <p:grpSp>
        <p:nvGrpSpPr>
          <p:cNvPr id="333" name="Group 333"/>
          <p:cNvGrpSpPr/>
          <p:nvPr/>
        </p:nvGrpSpPr>
        <p:grpSpPr>
          <a:xfrm>
            <a:off x="2133600" y="4572000"/>
            <a:ext cx="4724400" cy="838200"/>
            <a:chOff x="0" y="0"/>
            <a:chExt cx="4724400" cy="838200"/>
          </a:xfrm>
        </p:grpSpPr>
        <p:sp>
          <p:nvSpPr>
            <p:cNvPr id="331" name="Shape 331"/>
            <p:cNvSpPr/>
            <p:nvPr/>
          </p:nvSpPr>
          <p:spPr>
            <a:xfrm>
              <a:off x="0" y="0"/>
              <a:ext cx="4724400" cy="838200"/>
            </a:xfrm>
            <a:prstGeom prst="roundRect">
              <a:avLst>
                <a:gd name="adj" fmla="val 16667"/>
              </a:avLst>
            </a:prstGeom>
            <a:gradFill flip="none" rotWithShape="1">
              <a:gsLst>
                <a:gs pos="0">
                  <a:srgbClr val="504539"/>
                </a:gs>
                <a:gs pos="80000">
                  <a:srgbClr val="504539"/>
                </a:gs>
                <a:gs pos="100000">
                  <a:srgbClr val="504539"/>
                </a:gs>
              </a:gsLst>
              <a:lin ang="16200000" scaled="0"/>
            </a:gradFill>
            <a:ln w="12700" cap="flat">
              <a:noFill/>
              <a:miter lim="400000"/>
            </a:ln>
            <a:effectLst>
              <a:outerShdw sx="100000" sy="100000" kx="0" ky="0" algn="b" rotWithShape="0" blurRad="38100" dist="23000" dir="5400000">
                <a:srgbClr val="000000">
                  <a:alpha val="35000"/>
                </a:srgbClr>
              </a:outerShdw>
            </a:effectLst>
          </p:spPr>
          <p:txBody>
            <a:bodyPr wrap="square" lIns="0" tIns="0" rIns="0" bIns="0" numCol="1" anchor="t">
              <a:noAutofit/>
            </a:bodyPr>
            <a:lstStyle/>
            <a:p>
              <a:pPr lvl="0" algn="ctr">
                <a:defRPr sz="3200">
                  <a:solidFill>
                    <a:srgbClr val="000000"/>
                  </a:solidFill>
                  <a:latin typeface="Arial"/>
                  <a:ea typeface="Arial"/>
                  <a:cs typeface="Arial"/>
                  <a:sym typeface="Arial"/>
                </a:defRPr>
              </a:pPr>
            </a:p>
          </p:txBody>
        </p:sp>
        <p:sp>
          <p:nvSpPr>
            <p:cNvPr id="332" name="Shape 332"/>
            <p:cNvSpPr/>
            <p:nvPr/>
          </p:nvSpPr>
          <p:spPr>
            <a:xfrm>
              <a:off x="40918" y="40917"/>
              <a:ext cx="4642564" cy="561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lvl="0" algn="ctr">
                <a:defRPr>
                  <a:solidFill>
                    <a:srgbClr val="000000"/>
                  </a:solidFill>
                </a:defRPr>
              </a:pPr>
              <a:r>
                <a:rPr sz="3200">
                  <a:effectLst>
                    <a:outerShdw sx="100000" sy="100000" kx="0" ky="0" algn="b" rotWithShape="0" blurRad="38100" dist="38100" dir="2700000">
                      <a:srgbClr val="000000">
                        <a:alpha val="43137"/>
                      </a:srgbClr>
                    </a:outerShdw>
                  </a:effectLst>
                  <a:latin typeface="Arial Narrow"/>
                  <a:ea typeface="Arial Narrow"/>
                  <a:cs typeface="Arial Narrow"/>
                  <a:sym typeface="Arial Narrow"/>
                </a:rPr>
                <a:t>Inherited</a:t>
              </a:r>
              <a:r>
                <a:rPr sz="3200">
                  <a:latin typeface="Arial"/>
                  <a:ea typeface="Arial"/>
                  <a:cs typeface="Arial"/>
                  <a:sym typeface="Arial"/>
                </a:rPr>
                <a:t> </a:t>
              </a:r>
            </a:p>
          </p:txBody>
        </p:sp>
      </p:grpSp>
      <p:grpSp>
        <p:nvGrpSpPr>
          <p:cNvPr id="336" name="Group 336"/>
          <p:cNvGrpSpPr/>
          <p:nvPr/>
        </p:nvGrpSpPr>
        <p:grpSpPr>
          <a:xfrm>
            <a:off x="2133600" y="5486400"/>
            <a:ext cx="4724400" cy="838200"/>
            <a:chOff x="0" y="0"/>
            <a:chExt cx="4724400" cy="838200"/>
          </a:xfrm>
        </p:grpSpPr>
        <p:sp>
          <p:nvSpPr>
            <p:cNvPr id="334" name="Shape 334"/>
            <p:cNvSpPr/>
            <p:nvPr/>
          </p:nvSpPr>
          <p:spPr>
            <a:xfrm>
              <a:off x="0" y="0"/>
              <a:ext cx="4724400" cy="838200"/>
            </a:xfrm>
            <a:prstGeom prst="roundRect">
              <a:avLst>
                <a:gd name="adj" fmla="val 16667"/>
              </a:avLst>
            </a:prstGeom>
            <a:gradFill flip="none" rotWithShape="1">
              <a:gsLst>
                <a:gs pos="0">
                  <a:srgbClr val="9C5238"/>
                </a:gs>
                <a:gs pos="80000">
                  <a:srgbClr val="9C5238"/>
                </a:gs>
                <a:gs pos="100000">
                  <a:srgbClr val="9C5238"/>
                </a:gs>
              </a:gsLst>
              <a:lin ang="16200000" scaled="0"/>
            </a:gradFill>
            <a:ln w="12700" cap="flat">
              <a:noFill/>
              <a:miter lim="400000"/>
            </a:ln>
            <a:effectLst>
              <a:outerShdw sx="100000" sy="100000" kx="0" ky="0" algn="b" rotWithShape="0" blurRad="38100" dist="23000" dir="5400000">
                <a:srgbClr val="000000">
                  <a:alpha val="35000"/>
                </a:srgbClr>
              </a:outerShdw>
            </a:effectLst>
          </p:spPr>
          <p:txBody>
            <a:bodyPr wrap="square" lIns="0" tIns="0" rIns="0" bIns="0" numCol="1" anchor="t">
              <a:noAutofit/>
            </a:bodyPr>
            <a:lstStyle/>
            <a:p>
              <a:pPr lvl="0">
                <a:defRPr>
                  <a:solidFill>
                    <a:srgbClr val="000000"/>
                  </a:solidFill>
                </a:defRPr>
              </a:pPr>
            </a:p>
          </p:txBody>
        </p:sp>
        <p:sp>
          <p:nvSpPr>
            <p:cNvPr id="335" name="Shape 335"/>
            <p:cNvSpPr/>
            <p:nvPr/>
          </p:nvSpPr>
          <p:spPr>
            <a:xfrm>
              <a:off x="76200" y="219432"/>
              <a:ext cx="4633558" cy="469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defTabSz="1422400">
                <a:lnSpc>
                  <a:spcPct val="90000"/>
                </a:lnSpc>
                <a:spcBef>
                  <a:spcPts val="1300"/>
                </a:spcBef>
                <a:defRPr sz="3200">
                  <a:solidFill>
                    <a:srgbClr val="000000"/>
                  </a:solidFill>
                  <a:effectLst>
                    <a:outerShdw sx="100000" sy="100000" kx="0" ky="0" algn="b" rotWithShape="0" blurRad="38100" dist="38100" dir="2700000">
                      <a:srgbClr val="000000">
                        <a:alpha val="43137"/>
                      </a:srgbClr>
                    </a:outerShdw>
                  </a:effectLst>
                  <a:latin typeface="Arial Narrow"/>
                  <a:ea typeface="Arial Narrow"/>
                  <a:cs typeface="Arial Narrow"/>
                  <a:sym typeface="Arial Narrow"/>
                </a:defRPr>
              </a:lvl1pPr>
            </a:lstStyle>
            <a:p>
              <a:pPr lvl="0">
                <a:defRPr sz="1800">
                  <a:effectLst/>
                </a:defRPr>
              </a:pPr>
              <a:r>
                <a:rPr sz="3200">
                  <a:effectLst>
                    <a:outerShdw sx="100000" sy="100000" kx="0" ky="0" algn="b" rotWithShape="0" blurRad="38100" dist="38100" dir="2700000">
                      <a:srgbClr val="000000">
                        <a:alpha val="43137"/>
                      </a:srgbClr>
                    </a:outerShdw>
                  </a:effectLst>
                </a:rPr>
                <a:t>Age at Death</a:t>
              </a:r>
            </a:p>
          </p:txBody>
        </p:sp>
      </p:grpSp>
    </p:spTree>
  </p:cSld>
  <p:clrMapOvr>
    <a:masterClrMapping/>
  </p:clrMapOvr>
  <p:transition spd="med" advClick="1">
    <p:wipe dir="r"/>
  </p:transition>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0" name="Shape 340"/>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341" name="Shape 341"/>
          <p:cNvSpPr/>
          <p:nvPr>
            <p:ph type="title"/>
          </p:nvPr>
        </p:nvSpPr>
        <p:spPr>
          <a:xfrm>
            <a:off x="900113" y="244157"/>
            <a:ext cx="7345361" cy="1339851"/>
          </a:xfrm>
          <a:prstGeom prst="rect">
            <a:avLst/>
          </a:prstGeom>
        </p:spPr>
        <p:txBody>
          <a:bodyPr/>
          <a:lstStyle/>
          <a:p>
            <a:pPr lvl="0" defTabSz="905255">
              <a:defRPr sz="1800">
                <a:solidFill>
                  <a:srgbClr val="000000"/>
                </a:solidFill>
              </a:defRPr>
            </a:pPr>
            <a:r>
              <a:rPr sz="4257">
                <a:solidFill>
                  <a:srgbClr val="404040"/>
                </a:solidFill>
              </a:rPr>
              <a:t>Important Dates for the</a:t>
            </a:r>
            <a:br>
              <a:rPr sz="4257">
                <a:solidFill>
                  <a:srgbClr val="404040"/>
                </a:solidFill>
              </a:rPr>
            </a:br>
            <a:r>
              <a:rPr sz="4257">
                <a:solidFill>
                  <a:srgbClr val="404040"/>
                </a:solidFill>
              </a:rPr>
              <a:t>Year AFTER Death</a:t>
            </a:r>
          </a:p>
        </p:txBody>
      </p:sp>
      <p:grpSp>
        <p:nvGrpSpPr>
          <p:cNvPr id="348" name="Group 348"/>
          <p:cNvGrpSpPr/>
          <p:nvPr/>
        </p:nvGrpSpPr>
        <p:grpSpPr>
          <a:xfrm>
            <a:off x="1685209" y="1447800"/>
            <a:ext cx="5127504" cy="3938382"/>
            <a:chOff x="0" y="0"/>
            <a:chExt cx="5127502" cy="3938381"/>
          </a:xfrm>
        </p:grpSpPr>
        <p:grpSp>
          <p:nvGrpSpPr>
            <p:cNvPr id="344" name="Group 344"/>
            <p:cNvGrpSpPr/>
            <p:nvPr/>
          </p:nvGrpSpPr>
          <p:grpSpPr>
            <a:xfrm>
              <a:off x="0" y="0"/>
              <a:ext cx="5127503" cy="1588058"/>
              <a:chOff x="0" y="0"/>
              <a:chExt cx="5127502" cy="1588057"/>
            </a:xfrm>
          </p:grpSpPr>
          <p:sp>
            <p:nvSpPr>
              <p:cNvPr id="342" name="Shape 342"/>
              <p:cNvSpPr/>
              <p:nvPr/>
            </p:nvSpPr>
            <p:spPr>
              <a:xfrm>
                <a:off x="0" y="0"/>
                <a:ext cx="5127503" cy="1588058"/>
              </a:xfrm>
              <a:prstGeom prst="roundRect">
                <a:avLst>
                  <a:gd name="adj" fmla="val 7500"/>
                </a:avLst>
              </a:prstGeom>
              <a:blipFill rotWithShape="1">
                <a:blip r:embed="rId3"/>
                <a:srcRect l="0" t="0" r="0" b="0"/>
                <a:stretch>
                  <a:fillRect/>
                </a:stretch>
              </a:blipFill>
              <a:ln w="12700" cap="flat">
                <a:noFill/>
                <a:miter lim="400000"/>
              </a:ln>
              <a:effectLst>
                <a:outerShdw sx="100000" sy="100000" kx="0" ky="0" algn="b" rotWithShape="0" blurRad="63500" dist="0" dir="0">
                  <a:srgbClr val="000000">
                    <a:alpha val="40000"/>
                  </a:srgbClr>
                </a:outerShdw>
              </a:effectLst>
            </p:spPr>
            <p:txBody>
              <a:bodyPr wrap="square" lIns="0" tIns="0" rIns="0" bIns="0" numCol="1" anchor="t">
                <a:noAutofit/>
              </a:bodyPr>
              <a:lstStyle/>
              <a:p>
                <a:pPr lvl="0">
                  <a:defRPr sz="3200">
                    <a:solidFill>
                      <a:srgbClr val="000000"/>
                    </a:solidFill>
                    <a:latin typeface="Arial Narrow"/>
                    <a:ea typeface="Arial Narrow"/>
                    <a:cs typeface="Arial Narrow"/>
                    <a:sym typeface="Arial Narrow"/>
                  </a:defRPr>
                </a:pPr>
              </a:p>
            </p:txBody>
          </p:sp>
          <p:sp>
            <p:nvSpPr>
              <p:cNvPr id="343" name="Shape 343"/>
              <p:cNvSpPr/>
              <p:nvPr/>
            </p:nvSpPr>
            <p:spPr>
              <a:xfrm>
                <a:off x="34849" y="34849"/>
                <a:ext cx="5057805" cy="1031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lvl="0" algn="ctr">
                  <a:defRPr>
                    <a:solidFill>
                      <a:srgbClr val="000000"/>
                    </a:solidFill>
                  </a:defRPr>
                </a:pPr>
                <a:r>
                  <a:rPr sz="3200">
                    <a:effectLst>
                      <a:outerShdw sx="100000" sy="100000" kx="0" ky="0" algn="b" rotWithShape="0" blurRad="38100" dist="38100" dir="2700000">
                        <a:srgbClr val="000000">
                          <a:alpha val="43137"/>
                        </a:srgbClr>
                      </a:outerShdw>
                    </a:effectLst>
                    <a:latin typeface="Arial Narrow"/>
                    <a:ea typeface="Arial Narrow"/>
                    <a:cs typeface="Arial Narrow"/>
                    <a:sym typeface="Arial Narrow"/>
                  </a:rPr>
                  <a:t>9/30 </a:t>
                </a:r>
                <a:endParaRPr sz="3200">
                  <a:effectLst>
                    <a:outerShdw sx="100000" sy="100000" kx="0" ky="0" algn="b" rotWithShape="0" blurRad="38100" dist="38100" dir="2700000">
                      <a:srgbClr val="000000">
                        <a:alpha val="43137"/>
                      </a:srgbClr>
                    </a:outerShdw>
                  </a:effectLst>
                  <a:latin typeface="Arial Narrow"/>
                  <a:ea typeface="Arial Narrow"/>
                  <a:cs typeface="Arial Narrow"/>
                  <a:sym typeface="Arial Narrow"/>
                </a:endParaRPr>
              </a:p>
              <a:p>
                <a:pPr lvl="0" marL="406400" indent="-406400">
                  <a:buSzPct val="100000"/>
                  <a:buFont typeface="Arial Narrow"/>
                  <a:buChar char="•"/>
                  <a:defRPr>
                    <a:solidFill>
                      <a:srgbClr val="000000"/>
                    </a:solidFill>
                  </a:defRPr>
                </a:pPr>
                <a:r>
                  <a:rPr sz="3200">
                    <a:latin typeface="Arial Narrow"/>
                    <a:ea typeface="Arial Narrow"/>
                    <a:cs typeface="Arial Narrow"/>
                    <a:sym typeface="Arial Narrow"/>
                  </a:rPr>
                  <a:t>DB determination</a:t>
                </a:r>
              </a:p>
            </p:txBody>
          </p:sp>
        </p:grpSp>
        <p:grpSp>
          <p:nvGrpSpPr>
            <p:cNvPr id="347" name="Group 347"/>
            <p:cNvGrpSpPr/>
            <p:nvPr/>
          </p:nvGrpSpPr>
          <p:grpSpPr>
            <a:xfrm>
              <a:off x="0" y="2350324"/>
              <a:ext cx="5127503" cy="1588058"/>
              <a:chOff x="0" y="0"/>
              <a:chExt cx="5127502" cy="1588057"/>
            </a:xfrm>
          </p:grpSpPr>
          <p:sp>
            <p:nvSpPr>
              <p:cNvPr id="345" name="Shape 345"/>
              <p:cNvSpPr/>
              <p:nvPr/>
            </p:nvSpPr>
            <p:spPr>
              <a:xfrm>
                <a:off x="0" y="0"/>
                <a:ext cx="5127503" cy="1588058"/>
              </a:xfrm>
              <a:prstGeom prst="roundRect">
                <a:avLst>
                  <a:gd name="adj" fmla="val 7500"/>
                </a:avLst>
              </a:prstGeom>
              <a:blipFill rotWithShape="1">
                <a:blip r:embed="rId4"/>
                <a:srcRect l="0" t="0" r="0" b="0"/>
                <a:stretch>
                  <a:fillRect/>
                </a:stretch>
              </a:blipFill>
              <a:ln w="12700" cap="flat">
                <a:noFill/>
                <a:miter lim="400000"/>
              </a:ln>
              <a:effectLst>
                <a:outerShdw sx="100000" sy="100000" kx="0" ky="0" algn="b" rotWithShape="0" blurRad="63500" dist="0" dir="0">
                  <a:srgbClr val="000000">
                    <a:alpha val="40000"/>
                  </a:srgbClr>
                </a:outerShdw>
              </a:effectLst>
            </p:spPr>
            <p:txBody>
              <a:bodyPr wrap="square" lIns="0" tIns="0" rIns="0" bIns="0" numCol="1" anchor="t">
                <a:noAutofit/>
              </a:bodyPr>
              <a:lstStyle/>
              <a:p>
                <a:pPr lvl="0">
                  <a:defRPr sz="3200">
                    <a:solidFill>
                      <a:srgbClr val="000000"/>
                    </a:solidFill>
                    <a:latin typeface="Arial Narrow"/>
                    <a:ea typeface="Arial Narrow"/>
                    <a:cs typeface="Arial Narrow"/>
                    <a:sym typeface="Arial Narrow"/>
                  </a:defRPr>
                </a:pPr>
              </a:p>
            </p:txBody>
          </p:sp>
          <p:sp>
            <p:nvSpPr>
              <p:cNvPr id="346" name="Shape 346"/>
              <p:cNvSpPr/>
              <p:nvPr/>
            </p:nvSpPr>
            <p:spPr>
              <a:xfrm>
                <a:off x="34849" y="34849"/>
                <a:ext cx="5057805" cy="1031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lvl="0" algn="ctr">
                  <a:defRPr>
                    <a:solidFill>
                      <a:srgbClr val="000000"/>
                    </a:solidFill>
                  </a:defRPr>
                </a:pPr>
                <a:r>
                  <a:rPr sz="3200">
                    <a:effectLst>
                      <a:outerShdw sx="100000" sy="100000" kx="0" ky="0" algn="b" rotWithShape="0" blurRad="38100" dist="38100" dir="2700000">
                        <a:srgbClr val="000000">
                          <a:alpha val="43137"/>
                        </a:srgbClr>
                      </a:outerShdw>
                    </a:effectLst>
                    <a:latin typeface="Arial Narrow"/>
                    <a:ea typeface="Arial Narrow"/>
                    <a:cs typeface="Arial Narrow"/>
                    <a:sym typeface="Arial Narrow"/>
                  </a:rPr>
                  <a:t>12/31 </a:t>
                </a:r>
                <a:endParaRPr sz="3200">
                  <a:effectLst>
                    <a:outerShdw sx="100000" sy="100000" kx="0" ky="0" algn="b" rotWithShape="0" blurRad="38100" dist="38100" dir="2700000">
                      <a:srgbClr val="000000">
                        <a:alpha val="43137"/>
                      </a:srgbClr>
                    </a:outerShdw>
                  </a:effectLst>
                  <a:latin typeface="Arial Narrow"/>
                  <a:ea typeface="Arial Narrow"/>
                  <a:cs typeface="Arial Narrow"/>
                  <a:sym typeface="Arial Narrow"/>
                </a:endParaRPr>
              </a:p>
              <a:p>
                <a:pPr lvl="0" marL="406400" indent="-406400">
                  <a:buSzPct val="100000"/>
                  <a:buFont typeface="Arial Narrow"/>
                  <a:buChar char="•"/>
                  <a:defRPr>
                    <a:solidFill>
                      <a:srgbClr val="000000"/>
                    </a:solidFill>
                  </a:defRPr>
                </a:pPr>
                <a:r>
                  <a:rPr sz="3200">
                    <a:latin typeface="Arial Narrow"/>
                    <a:ea typeface="Arial Narrow"/>
                    <a:cs typeface="Arial Narrow"/>
                    <a:sym typeface="Arial Narrow"/>
                  </a:rPr>
                  <a:t>Separate accounts</a:t>
                </a:r>
              </a:p>
            </p:txBody>
          </p:sp>
        </p:grpSp>
      </p:grpSp>
    </p:spTree>
  </p:cSld>
  <p:clrMapOvr>
    <a:masterClrMapping/>
  </p:clrMapOvr>
  <p:transition spd="med" advClick="1">
    <p:wipe dir="r"/>
  </p:transition>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2" name="Shape 352"/>
          <p:cNvSpPr/>
          <p:nvPr/>
        </p:nvSpPr>
        <p:spPr>
          <a:xfrm>
            <a:off x="5638800" y="6119671"/>
            <a:ext cx="2895600"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353" name="Shape 353"/>
          <p:cNvSpPr/>
          <p:nvPr/>
        </p:nvSpPr>
        <p:spPr>
          <a:xfrm>
            <a:off x="457200" y="494030"/>
            <a:ext cx="8153400" cy="61214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spcBef>
                <a:spcPts val="2400"/>
              </a:spcBef>
              <a:defRPr sz="3600">
                <a:solidFill>
                  <a:srgbClr val="A80000"/>
                </a:solidFill>
              </a:defRPr>
            </a:lvl1pPr>
          </a:lstStyle>
          <a:p>
            <a:pPr lvl="0">
              <a:defRPr sz="1800">
                <a:solidFill>
                  <a:srgbClr val="000000"/>
                </a:solidFill>
              </a:defRPr>
            </a:pPr>
            <a:r>
              <a:rPr sz="3600">
                <a:solidFill>
                  <a:srgbClr val="A80000"/>
                </a:solidFill>
              </a:rPr>
              <a:t>Stretch IRA</a:t>
            </a:r>
          </a:p>
        </p:txBody>
      </p:sp>
      <p:sp>
        <p:nvSpPr>
          <p:cNvPr id="354" name="Shape 354"/>
          <p:cNvSpPr/>
          <p:nvPr/>
        </p:nvSpPr>
        <p:spPr>
          <a:xfrm>
            <a:off x="2667000" y="2895600"/>
            <a:ext cx="3501390" cy="6756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4000">
                <a:solidFill>
                  <a:srgbClr val="A80000"/>
                </a:solidFill>
              </a:defRPr>
            </a:lvl1pPr>
          </a:lstStyle>
          <a:p>
            <a:pPr lvl="0">
              <a:defRPr sz="1800">
                <a:solidFill>
                  <a:srgbClr val="000000"/>
                </a:solidFill>
              </a:defRPr>
            </a:pPr>
            <a:r>
              <a:rPr sz="4000">
                <a:solidFill>
                  <a:srgbClr val="A80000"/>
                </a:solidFill>
              </a:rPr>
              <a:t>No Stretch IRA</a:t>
            </a:r>
          </a:p>
        </p:txBody>
      </p:sp>
      <p:sp>
        <p:nvSpPr>
          <p:cNvPr id="355" name="Shape 355"/>
          <p:cNvSpPr/>
          <p:nvPr/>
        </p:nvSpPr>
        <p:spPr>
          <a:xfrm>
            <a:off x="533400" y="4191000"/>
            <a:ext cx="6096000" cy="171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buClr>
                <a:srgbClr val="A80000"/>
              </a:buClr>
              <a:buSzPct val="100000"/>
              <a:buChar char="•"/>
              <a:defRPr>
                <a:solidFill>
                  <a:srgbClr val="000000"/>
                </a:solidFill>
              </a:defRPr>
            </a:pPr>
            <a:r>
              <a:rPr sz="2800">
                <a:solidFill>
                  <a:srgbClr val="A80000"/>
                </a:solidFill>
              </a:rPr>
              <a:t>  Loses Tax Deferral</a:t>
            </a:r>
          </a:p>
          <a:p>
            <a:pPr lvl="0">
              <a:buClr>
                <a:srgbClr val="A80000"/>
              </a:buClr>
              <a:buSzPct val="100000"/>
              <a:buChar char="•"/>
              <a:defRPr>
                <a:solidFill>
                  <a:srgbClr val="000000"/>
                </a:solidFill>
              </a:defRPr>
            </a:pPr>
            <a:r>
              <a:rPr sz="2800">
                <a:solidFill>
                  <a:srgbClr val="A80000"/>
                </a:solidFill>
              </a:rPr>
              <a:t>  Taxes Due on Full Amount</a:t>
            </a:r>
          </a:p>
          <a:p>
            <a:pPr lvl="0">
              <a:buClr>
                <a:srgbClr val="A80000"/>
              </a:buClr>
              <a:buSzPct val="100000"/>
              <a:buChar char="•"/>
              <a:defRPr>
                <a:solidFill>
                  <a:srgbClr val="000000"/>
                </a:solidFill>
              </a:defRPr>
            </a:pPr>
            <a:r>
              <a:rPr sz="2800">
                <a:solidFill>
                  <a:srgbClr val="A80000"/>
                </a:solidFill>
              </a:rPr>
              <a:t>  No Legacy Left for Children</a:t>
            </a:r>
          </a:p>
          <a:p>
            <a:pPr lvl="0">
              <a:buClr>
                <a:srgbClr val="A80000"/>
              </a:buClr>
              <a:buSzPct val="100000"/>
              <a:buChar char="•"/>
              <a:defRPr>
                <a:solidFill>
                  <a:srgbClr val="000000"/>
                </a:solidFill>
              </a:defRPr>
            </a:pPr>
            <a:r>
              <a:rPr sz="2800">
                <a:solidFill>
                  <a:srgbClr val="A80000"/>
                </a:solidFill>
              </a:rPr>
              <a:t>  Oldest Beneficiary Life Expectancy</a:t>
            </a:r>
          </a:p>
        </p:txBody>
      </p:sp>
      <p:sp>
        <p:nvSpPr>
          <p:cNvPr id="356" name="Shape 356"/>
          <p:cNvSpPr/>
          <p:nvPr/>
        </p:nvSpPr>
        <p:spPr>
          <a:xfrm>
            <a:off x="6248400" y="2833688"/>
            <a:ext cx="277823"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A80000"/>
                </a:solidFill>
              </a:defRPr>
            </a:lvl1pPr>
          </a:lstStyle>
          <a:p>
            <a:pPr lvl="0">
              <a:defRPr>
                <a:solidFill>
                  <a:srgbClr val="000000"/>
                </a:solidFill>
              </a:defRPr>
            </a:pPr>
            <a:r>
              <a:rPr>
                <a:solidFill>
                  <a:srgbClr val="A80000"/>
                </a:solidFill>
              </a:rPr>
              <a:t>®</a:t>
            </a:r>
          </a:p>
        </p:txBody>
      </p:sp>
      <p:sp>
        <p:nvSpPr>
          <p:cNvPr id="357" name="Shape 357"/>
          <p:cNvSpPr/>
          <p:nvPr/>
        </p:nvSpPr>
        <p:spPr>
          <a:xfrm>
            <a:off x="1587500" y="1804988"/>
            <a:ext cx="988477" cy="447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lvl="0">
              <a:defRPr>
                <a:solidFill>
                  <a:srgbClr val="000000"/>
                </a:solidFill>
              </a:defRPr>
            </a:pPr>
            <a:r>
              <a:rPr sz="1200">
                <a:solidFill>
                  <a:srgbClr val="A80000"/>
                </a:solidFill>
              </a:rPr>
              <a:t>IRA</a:t>
            </a:r>
          </a:p>
          <a:p>
            <a:pPr lvl="0">
              <a:defRPr>
                <a:solidFill>
                  <a:srgbClr val="000000"/>
                </a:solidFill>
              </a:defRPr>
            </a:pPr>
            <a:r>
              <a:rPr sz="1200">
                <a:solidFill>
                  <a:srgbClr val="A80000"/>
                </a:solidFill>
              </a:rPr>
              <a:t>ACCOUNTS</a:t>
            </a:r>
          </a:p>
        </p:txBody>
      </p:sp>
      <p:sp>
        <p:nvSpPr>
          <p:cNvPr id="358" name="Shape 358"/>
          <p:cNvSpPr/>
          <p:nvPr/>
        </p:nvSpPr>
        <p:spPr>
          <a:xfrm>
            <a:off x="1524000" y="1509712"/>
            <a:ext cx="1052585" cy="421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A80000"/>
                </a:solidFill>
                <a:latin typeface="Arial Black"/>
                <a:ea typeface="Arial Black"/>
                <a:cs typeface="Arial Black"/>
                <a:sym typeface="Arial Black"/>
              </a:defRPr>
            </a:lvl1pPr>
          </a:lstStyle>
          <a:p>
            <a:pPr lvl="0">
              <a:defRPr>
                <a:solidFill>
                  <a:srgbClr val="000000"/>
                </a:solidFill>
              </a:defRPr>
            </a:pPr>
            <a:r>
              <a:rPr>
                <a:solidFill>
                  <a:srgbClr val="A80000"/>
                </a:solidFill>
              </a:rPr>
              <a:t>OWNER</a:t>
            </a:r>
          </a:p>
        </p:txBody>
      </p:sp>
      <p:sp>
        <p:nvSpPr>
          <p:cNvPr id="359" name="Shape 359"/>
          <p:cNvSpPr/>
          <p:nvPr/>
        </p:nvSpPr>
        <p:spPr>
          <a:xfrm>
            <a:off x="3727450" y="1509712"/>
            <a:ext cx="650079" cy="421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A80000"/>
                </a:solidFill>
                <a:latin typeface="Arial Black"/>
                <a:ea typeface="Arial Black"/>
                <a:cs typeface="Arial Black"/>
                <a:sym typeface="Arial Black"/>
              </a:defRPr>
            </a:lvl1pPr>
          </a:lstStyle>
          <a:p>
            <a:pPr lvl="0">
              <a:defRPr>
                <a:solidFill>
                  <a:srgbClr val="000000"/>
                </a:solidFill>
              </a:defRPr>
            </a:pPr>
            <a:r>
              <a:rPr>
                <a:solidFill>
                  <a:srgbClr val="A80000"/>
                </a:solidFill>
              </a:rPr>
              <a:t>SON</a:t>
            </a:r>
          </a:p>
        </p:txBody>
      </p:sp>
      <p:sp>
        <p:nvSpPr>
          <p:cNvPr id="360" name="Shape 360"/>
          <p:cNvSpPr/>
          <p:nvPr/>
        </p:nvSpPr>
        <p:spPr>
          <a:xfrm>
            <a:off x="5708650" y="1509712"/>
            <a:ext cx="1905000" cy="42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A80000"/>
                </a:solidFill>
                <a:latin typeface="Arial Black"/>
                <a:ea typeface="Arial Black"/>
                <a:cs typeface="Arial Black"/>
                <a:sym typeface="Arial Black"/>
              </a:defRPr>
            </a:lvl1pPr>
          </a:lstStyle>
          <a:p>
            <a:pPr lvl="0">
              <a:defRPr>
                <a:solidFill>
                  <a:srgbClr val="000000"/>
                </a:solidFill>
              </a:defRPr>
            </a:pPr>
            <a:r>
              <a:rPr>
                <a:solidFill>
                  <a:srgbClr val="A80000"/>
                </a:solidFill>
              </a:rPr>
              <a:t>GRANDCHILD</a:t>
            </a:r>
          </a:p>
        </p:txBody>
      </p:sp>
      <p:sp>
        <p:nvSpPr>
          <p:cNvPr id="361" name="Shape 361"/>
          <p:cNvSpPr/>
          <p:nvPr/>
        </p:nvSpPr>
        <p:spPr>
          <a:xfrm>
            <a:off x="3568700" y="1804988"/>
            <a:ext cx="988477" cy="447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lvl="0">
              <a:defRPr>
                <a:solidFill>
                  <a:srgbClr val="000000"/>
                </a:solidFill>
              </a:defRPr>
            </a:pPr>
            <a:r>
              <a:rPr sz="1200">
                <a:solidFill>
                  <a:srgbClr val="A80000"/>
                </a:solidFill>
              </a:rPr>
              <a:t>IRA</a:t>
            </a:r>
          </a:p>
          <a:p>
            <a:pPr lvl="0">
              <a:defRPr>
                <a:solidFill>
                  <a:srgbClr val="000000"/>
                </a:solidFill>
              </a:defRPr>
            </a:pPr>
            <a:r>
              <a:rPr sz="1200">
                <a:solidFill>
                  <a:srgbClr val="A80000"/>
                </a:solidFill>
              </a:rPr>
              <a:t>ACCOUNTS</a:t>
            </a:r>
          </a:p>
        </p:txBody>
      </p:sp>
      <p:sp>
        <p:nvSpPr>
          <p:cNvPr id="362" name="Shape 362"/>
          <p:cNvSpPr/>
          <p:nvPr/>
        </p:nvSpPr>
        <p:spPr>
          <a:xfrm>
            <a:off x="6159500" y="1804988"/>
            <a:ext cx="988477" cy="447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lvl="0">
              <a:defRPr>
                <a:solidFill>
                  <a:srgbClr val="000000"/>
                </a:solidFill>
              </a:defRPr>
            </a:pPr>
            <a:r>
              <a:rPr sz="1200">
                <a:solidFill>
                  <a:srgbClr val="A80000"/>
                </a:solidFill>
              </a:rPr>
              <a:t>IRA</a:t>
            </a:r>
          </a:p>
          <a:p>
            <a:pPr lvl="0">
              <a:defRPr>
                <a:solidFill>
                  <a:srgbClr val="000000"/>
                </a:solidFill>
              </a:defRPr>
            </a:pPr>
            <a:r>
              <a:rPr sz="1200">
                <a:solidFill>
                  <a:srgbClr val="A80000"/>
                </a:solidFill>
              </a:rPr>
              <a:t>ACCOUNTS</a:t>
            </a:r>
          </a:p>
        </p:txBody>
      </p:sp>
      <p:sp>
        <p:nvSpPr>
          <p:cNvPr id="363" name="Shape 363"/>
          <p:cNvSpPr/>
          <p:nvPr/>
        </p:nvSpPr>
        <p:spPr>
          <a:xfrm>
            <a:off x="2743200" y="1447800"/>
            <a:ext cx="976313" cy="485775"/>
          </a:xfrm>
          <a:prstGeom prst="rightArrow">
            <a:avLst>
              <a:gd name="adj1" fmla="val 50000"/>
              <a:gd name="adj2" fmla="val 50245"/>
            </a:avLst>
          </a:prstGeom>
          <a:solidFill>
            <a:srgbClr val="D4CD98"/>
          </a:solidFill>
          <a:ln>
            <a:solidFill/>
            <a:miter/>
          </a:ln>
        </p:spPr>
        <p:txBody>
          <a:bodyPr lIns="0" tIns="0" rIns="0" bIns="0" anchor="ctr"/>
          <a:lstStyle/>
          <a:p>
            <a:pPr lvl="0">
              <a:defRPr>
                <a:solidFill>
                  <a:srgbClr val="000000"/>
                </a:solidFill>
              </a:defRPr>
            </a:pPr>
          </a:p>
        </p:txBody>
      </p:sp>
      <p:sp>
        <p:nvSpPr>
          <p:cNvPr id="364" name="Shape 364"/>
          <p:cNvSpPr/>
          <p:nvPr/>
        </p:nvSpPr>
        <p:spPr>
          <a:xfrm>
            <a:off x="4648200" y="1447800"/>
            <a:ext cx="976313" cy="485775"/>
          </a:xfrm>
          <a:prstGeom prst="rightArrow">
            <a:avLst>
              <a:gd name="adj1" fmla="val 50000"/>
              <a:gd name="adj2" fmla="val 50245"/>
            </a:avLst>
          </a:prstGeom>
          <a:solidFill>
            <a:srgbClr val="D4CD98"/>
          </a:solidFill>
          <a:ln>
            <a:solidFill/>
            <a:miter/>
          </a:ln>
        </p:spPr>
        <p:txBody>
          <a:bodyPr lIns="0" tIns="0" rIns="0" bIns="0" anchor="ctr"/>
          <a:lstStyle/>
          <a:p>
            <a:pPr lvl="0">
              <a:defRPr>
                <a:solidFill>
                  <a:srgbClr val="000000"/>
                </a:solidFill>
              </a:defRPr>
            </a:pPr>
          </a:p>
        </p:txBody>
      </p:sp>
      <p:sp>
        <p:nvSpPr>
          <p:cNvPr id="365" name="Shape 365"/>
          <p:cNvSpPr/>
          <p:nvPr/>
        </p:nvSpPr>
        <p:spPr>
          <a:xfrm>
            <a:off x="6019800" y="4267200"/>
            <a:ext cx="988477" cy="4470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lvl="0">
              <a:defRPr>
                <a:solidFill>
                  <a:srgbClr val="000000"/>
                </a:solidFill>
              </a:defRPr>
            </a:pPr>
            <a:r>
              <a:rPr sz="1200">
                <a:solidFill>
                  <a:srgbClr val="A80000"/>
                </a:solidFill>
              </a:rPr>
              <a:t>IRA</a:t>
            </a:r>
          </a:p>
          <a:p>
            <a:pPr lvl="0">
              <a:defRPr>
                <a:solidFill>
                  <a:srgbClr val="000000"/>
                </a:solidFill>
              </a:defRPr>
            </a:pPr>
            <a:r>
              <a:rPr sz="1200">
                <a:solidFill>
                  <a:srgbClr val="A80000"/>
                </a:solidFill>
              </a:rPr>
              <a:t>ACCOUNTS</a:t>
            </a:r>
          </a:p>
        </p:txBody>
      </p:sp>
      <p:sp>
        <p:nvSpPr>
          <p:cNvPr id="366" name="Shape 366"/>
          <p:cNvSpPr/>
          <p:nvPr/>
        </p:nvSpPr>
        <p:spPr>
          <a:xfrm>
            <a:off x="6096000" y="3733799"/>
            <a:ext cx="1052585" cy="421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A80000"/>
                </a:solidFill>
                <a:latin typeface="Arial Black"/>
                <a:ea typeface="Arial Black"/>
                <a:cs typeface="Arial Black"/>
                <a:sym typeface="Arial Black"/>
              </a:defRPr>
            </a:lvl1pPr>
          </a:lstStyle>
          <a:p>
            <a:pPr lvl="0">
              <a:defRPr>
                <a:solidFill>
                  <a:srgbClr val="000000"/>
                </a:solidFill>
              </a:defRPr>
            </a:pPr>
            <a:r>
              <a:rPr>
                <a:solidFill>
                  <a:srgbClr val="A80000"/>
                </a:solidFill>
              </a:rPr>
              <a:t>OWNER</a:t>
            </a:r>
          </a:p>
        </p:txBody>
      </p:sp>
      <p:pic>
        <p:nvPicPr>
          <p:cNvPr id="367" name="image14.jpg" descr="68180"/>
          <p:cNvPicPr/>
          <p:nvPr/>
        </p:nvPicPr>
        <p:blipFill>
          <a:blip r:embed="rId2">
            <a:extLst/>
          </a:blip>
          <a:stretch>
            <a:fillRect/>
          </a:stretch>
        </p:blipFill>
        <p:spPr>
          <a:xfrm>
            <a:off x="7181850" y="3616325"/>
            <a:ext cx="263525" cy="1295400"/>
          </a:xfrm>
          <a:prstGeom prst="rect">
            <a:avLst/>
          </a:prstGeom>
          <a:ln w="12700">
            <a:miter lim="400000"/>
          </a:ln>
        </p:spPr>
      </p:pic>
      <p:sp>
        <p:nvSpPr>
          <p:cNvPr id="368" name="Shape 368"/>
          <p:cNvSpPr/>
          <p:nvPr/>
        </p:nvSpPr>
        <p:spPr>
          <a:xfrm>
            <a:off x="7423150" y="4419600"/>
            <a:ext cx="650079" cy="4216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A80000"/>
                </a:solidFill>
                <a:latin typeface="Arial Black"/>
                <a:ea typeface="Arial Black"/>
                <a:cs typeface="Arial Black"/>
                <a:sym typeface="Arial Black"/>
              </a:defRPr>
            </a:lvl1pPr>
          </a:lstStyle>
          <a:p>
            <a:pPr lvl="0">
              <a:defRPr>
                <a:solidFill>
                  <a:srgbClr val="000000"/>
                </a:solidFill>
              </a:defRPr>
            </a:pPr>
            <a:r>
              <a:rPr>
                <a:solidFill>
                  <a:srgbClr val="A80000"/>
                </a:solidFill>
              </a:rPr>
              <a:t>SON</a:t>
            </a:r>
          </a:p>
        </p:txBody>
      </p:sp>
      <p:sp>
        <p:nvSpPr>
          <p:cNvPr id="369" name="Shape 369"/>
          <p:cNvSpPr/>
          <p:nvPr/>
        </p:nvSpPr>
        <p:spPr>
          <a:xfrm>
            <a:off x="6823075" y="4043362"/>
            <a:ext cx="266700" cy="511176"/>
          </a:xfrm>
          <a:prstGeom prst="rightArrow">
            <a:avLst>
              <a:gd name="adj1" fmla="val 50000"/>
              <a:gd name="adj2" fmla="val 25000"/>
            </a:avLst>
          </a:prstGeom>
          <a:solidFill>
            <a:srgbClr val="D4CD98"/>
          </a:solidFill>
          <a:ln>
            <a:solidFill/>
            <a:miter/>
          </a:ln>
        </p:spPr>
        <p:txBody>
          <a:bodyPr lIns="0" tIns="0" rIns="0" bIns="0" anchor="ctr"/>
          <a:lstStyle/>
          <a:p>
            <a:pPr lvl="0">
              <a:defRPr>
                <a:solidFill>
                  <a:srgbClr val="000000"/>
                </a:solidFill>
              </a:defRPr>
            </a:pPr>
          </a:p>
        </p:txBody>
      </p:sp>
    </p:spTree>
  </p:cSld>
  <p:clrMapOvr>
    <a:masterClrMapping/>
  </p:clrMapOvr>
  <p:transitio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1" name="Shape 371"/>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372" name="Shape 372"/>
          <p:cNvSpPr/>
          <p:nvPr>
            <p:ph type="title"/>
          </p:nvPr>
        </p:nvSpPr>
        <p:spPr>
          <a:xfrm>
            <a:off x="457200" y="457200"/>
            <a:ext cx="8229600" cy="1143000"/>
          </a:xfrm>
          <a:prstGeom prst="rect">
            <a:avLst/>
          </a:prstGeom>
        </p:spPr>
        <p:txBody>
          <a:bodyPr/>
          <a:lstStyle/>
          <a:p>
            <a:pPr lvl="0" defTabSz="676655">
              <a:defRPr sz="1800">
                <a:solidFill>
                  <a:srgbClr val="000000"/>
                </a:solidFill>
              </a:defRPr>
            </a:pPr>
            <a:br>
              <a:rPr sz="3182">
                <a:solidFill>
                  <a:srgbClr val="404040"/>
                </a:solidFill>
              </a:rPr>
            </a:br>
            <a:r>
              <a:rPr sz="1998" u="sng">
                <a:solidFill>
                  <a:srgbClr val="404040"/>
                </a:solidFill>
              </a:rPr>
              <a:t>BUILDING A TRUST INVESTMENT PORTFOLIO</a:t>
            </a:r>
            <a:br>
              <a:rPr sz="1998" u="sng">
                <a:solidFill>
                  <a:srgbClr val="404040"/>
                </a:solidFill>
              </a:rPr>
            </a:br>
          </a:p>
        </p:txBody>
      </p:sp>
      <p:sp>
        <p:nvSpPr>
          <p:cNvPr id="373" name="Shape 373"/>
          <p:cNvSpPr/>
          <p:nvPr>
            <p:ph type="body" idx="1"/>
          </p:nvPr>
        </p:nvSpPr>
        <p:spPr>
          <a:xfrm>
            <a:off x="609600" y="1981200"/>
            <a:ext cx="8001000" cy="3962400"/>
          </a:xfrm>
          <a:prstGeom prst="rect">
            <a:avLst/>
          </a:prstGeom>
        </p:spPr>
        <p:txBody>
          <a:bodyPr/>
          <a:lstStyle/>
          <a:p>
            <a:pPr lvl="0" marL="640080" indent="-640080" defTabSz="731520">
              <a:lnSpc>
                <a:spcPct val="80000"/>
              </a:lnSpc>
              <a:spcBef>
                <a:spcPts val="1600"/>
              </a:spcBef>
              <a:defRPr sz="1800">
                <a:solidFill>
                  <a:srgbClr val="000000"/>
                </a:solidFill>
              </a:defRPr>
            </a:pPr>
            <a:r>
              <a:rPr sz="1120">
                <a:solidFill>
                  <a:srgbClr val="404040"/>
                </a:solidFill>
              </a:rPr>
              <a:t>Constraints – COST, Taxes, Liquidity </a:t>
            </a:r>
            <a:endParaRPr sz="480">
              <a:solidFill>
                <a:srgbClr val="404040"/>
              </a:solidFill>
            </a:endParaRPr>
          </a:p>
          <a:p>
            <a:pPr lvl="0" marL="640080" indent="-640080" defTabSz="731520">
              <a:lnSpc>
                <a:spcPct val="80000"/>
              </a:lnSpc>
              <a:spcBef>
                <a:spcPts val="1600"/>
              </a:spcBef>
              <a:defRPr sz="1800">
                <a:solidFill>
                  <a:srgbClr val="000000"/>
                </a:solidFill>
              </a:defRPr>
            </a:pPr>
            <a:r>
              <a:rPr sz="1120">
                <a:solidFill>
                  <a:srgbClr val="404040"/>
                </a:solidFill>
              </a:rPr>
              <a:t>Legal –  Prudence, Diversification, Income versus Remainder Beneficiary</a:t>
            </a:r>
            <a:endParaRPr sz="480">
              <a:solidFill>
                <a:srgbClr val="404040"/>
              </a:solidFill>
            </a:endParaRPr>
          </a:p>
          <a:p>
            <a:pPr lvl="0" marL="640080" indent="-640080" defTabSz="731520">
              <a:lnSpc>
                <a:spcPct val="80000"/>
              </a:lnSpc>
              <a:spcBef>
                <a:spcPts val="1600"/>
              </a:spcBef>
              <a:defRPr sz="1800">
                <a:solidFill>
                  <a:srgbClr val="000000"/>
                </a:solidFill>
              </a:defRPr>
            </a:pPr>
            <a:r>
              <a:rPr sz="1120">
                <a:solidFill>
                  <a:srgbClr val="404040"/>
                </a:solidFill>
              </a:rPr>
              <a:t>Risk Level – Conservative, Moderate Conservative, Moderate,  Moderate, Growth, Max  Growth </a:t>
            </a:r>
            <a:endParaRPr sz="480">
              <a:solidFill>
                <a:srgbClr val="404040"/>
              </a:solidFill>
            </a:endParaRPr>
          </a:p>
          <a:p>
            <a:pPr lvl="0" marL="640080" indent="-640080" defTabSz="731520">
              <a:lnSpc>
                <a:spcPct val="80000"/>
              </a:lnSpc>
              <a:spcBef>
                <a:spcPts val="1600"/>
              </a:spcBef>
              <a:defRPr sz="1800">
                <a:solidFill>
                  <a:srgbClr val="000000"/>
                </a:solidFill>
              </a:defRPr>
            </a:pPr>
            <a:r>
              <a:rPr sz="1120">
                <a:solidFill>
                  <a:srgbClr val="404040"/>
                </a:solidFill>
              </a:rPr>
              <a:t>Market Outlook –  Bullish, Neutral, Bearish</a:t>
            </a:r>
            <a:endParaRPr sz="480">
              <a:solidFill>
                <a:srgbClr val="404040"/>
              </a:solidFill>
            </a:endParaRPr>
          </a:p>
          <a:p>
            <a:pPr lvl="0" marL="640080" indent="-640080" defTabSz="731520">
              <a:lnSpc>
                <a:spcPct val="80000"/>
              </a:lnSpc>
              <a:spcBef>
                <a:spcPts val="1600"/>
              </a:spcBef>
              <a:defRPr sz="1800">
                <a:solidFill>
                  <a:srgbClr val="000000"/>
                </a:solidFill>
              </a:defRPr>
            </a:pPr>
            <a:r>
              <a:rPr sz="1120">
                <a:solidFill>
                  <a:srgbClr val="404040"/>
                </a:solidFill>
              </a:rPr>
              <a:t>Phase –  Accumulation, Distribution, Time/Timing</a:t>
            </a:r>
            <a:endParaRPr sz="480">
              <a:solidFill>
                <a:srgbClr val="404040"/>
              </a:solidFill>
            </a:endParaRPr>
          </a:p>
          <a:p>
            <a:pPr lvl="0" marL="640080" indent="-640080" defTabSz="731520">
              <a:lnSpc>
                <a:spcPct val="80000"/>
              </a:lnSpc>
              <a:spcBef>
                <a:spcPts val="1600"/>
              </a:spcBef>
              <a:defRPr sz="1800">
                <a:solidFill>
                  <a:srgbClr val="000000"/>
                </a:solidFill>
              </a:defRPr>
            </a:pPr>
            <a:r>
              <a:rPr sz="1120">
                <a:solidFill>
                  <a:srgbClr val="404040"/>
                </a:solidFill>
              </a:rPr>
              <a:t>Asset Allocation Approaches – Strategic, Tactical, Absolute Return, Alternative Investments</a:t>
            </a:r>
            <a:endParaRPr sz="480">
              <a:solidFill>
                <a:srgbClr val="404040"/>
              </a:solidFill>
            </a:endParaRPr>
          </a:p>
          <a:p>
            <a:pPr lvl="0" marL="640080" indent="-640080" defTabSz="731520">
              <a:lnSpc>
                <a:spcPct val="80000"/>
              </a:lnSpc>
              <a:spcBef>
                <a:spcPts val="1600"/>
              </a:spcBef>
              <a:defRPr sz="1800">
                <a:solidFill>
                  <a:srgbClr val="000000"/>
                </a:solidFill>
              </a:defRPr>
            </a:pPr>
            <a:r>
              <a:rPr sz="1120">
                <a:solidFill>
                  <a:srgbClr val="404040"/>
                </a:solidFill>
              </a:rPr>
              <a:t>Allocation Ranges and Percentages, Rebalancing</a:t>
            </a:r>
            <a:endParaRPr sz="480">
              <a:solidFill>
                <a:srgbClr val="404040"/>
              </a:solidFill>
            </a:endParaRPr>
          </a:p>
          <a:p>
            <a:pPr lvl="0" marL="640080" indent="-640080" defTabSz="731520">
              <a:lnSpc>
                <a:spcPct val="80000"/>
              </a:lnSpc>
              <a:spcBef>
                <a:spcPts val="1600"/>
              </a:spcBef>
              <a:defRPr sz="1800">
                <a:solidFill>
                  <a:srgbClr val="000000"/>
                </a:solidFill>
              </a:defRPr>
            </a:pPr>
            <a:r>
              <a:rPr sz="1120">
                <a:solidFill>
                  <a:srgbClr val="404040"/>
                </a:solidFill>
              </a:rPr>
              <a:t>Mode – Specific Money Manager, Turnkey Solution </a:t>
            </a:r>
            <a:endParaRPr sz="480">
              <a:solidFill>
                <a:srgbClr val="404040"/>
              </a:solidFill>
            </a:endParaRPr>
          </a:p>
          <a:p>
            <a:pPr lvl="0" marL="274320" indent="-274320" defTabSz="731520">
              <a:lnSpc>
                <a:spcPct val="80000"/>
              </a:lnSpc>
              <a:spcBef>
                <a:spcPts val="1600"/>
              </a:spcBef>
              <a:buSzTx/>
              <a:buNone/>
              <a:defRPr sz="1800">
                <a:solidFill>
                  <a:srgbClr val="000000"/>
                </a:solidFill>
              </a:defRPr>
            </a:pPr>
            <a:r>
              <a:rPr sz="1120">
                <a:solidFill>
                  <a:srgbClr val="404040"/>
                </a:solidFill>
              </a:rPr>
              <a:t>       </a:t>
            </a:r>
            <a:endParaRPr sz="480">
              <a:solidFill>
                <a:srgbClr val="404040"/>
              </a:solidFill>
            </a:endParaRPr>
          </a:p>
          <a:p>
            <a:pPr lvl="0" marL="274320" indent="-274320" defTabSz="731520">
              <a:lnSpc>
                <a:spcPct val="80000"/>
              </a:lnSpc>
              <a:spcBef>
                <a:spcPts val="1600"/>
              </a:spcBef>
              <a:buSzTx/>
              <a:buNone/>
              <a:defRPr sz="1800">
                <a:solidFill>
                  <a:srgbClr val="000000"/>
                </a:solidFill>
              </a:defRPr>
            </a:pPr>
            <a:r>
              <a:rPr sz="1120">
                <a:solidFill>
                  <a:srgbClr val="404040"/>
                </a:solidFill>
              </a:rPr>
              <a:t>          INVESTMENT POLICY STATEMENT</a:t>
            </a:r>
            <a:endParaRPr sz="480">
              <a:solidFill>
                <a:srgbClr val="404040"/>
              </a:solidFill>
            </a:endParaRPr>
          </a:p>
          <a:p>
            <a:pPr lvl="0" marL="274320" indent="-274320" defTabSz="731520">
              <a:lnSpc>
                <a:spcPct val="80000"/>
              </a:lnSpc>
              <a:spcBef>
                <a:spcPts val="1600"/>
              </a:spcBef>
              <a:buSzTx/>
              <a:buNone/>
              <a:defRPr sz="1800">
                <a:solidFill>
                  <a:srgbClr val="000000"/>
                </a:solidFill>
              </a:defRPr>
            </a:pPr>
            <a:r>
              <a:rPr sz="1120">
                <a:solidFill>
                  <a:srgbClr val="404040"/>
                </a:solidFill>
              </a:rPr>
              <a:t> </a:t>
            </a:r>
            <a:endParaRPr sz="480">
              <a:solidFill>
                <a:srgbClr val="404040"/>
              </a:solidFill>
            </a:endParaRPr>
          </a:p>
          <a:p>
            <a:pPr lvl="0" marL="274320" indent="-274320" algn="ctr" defTabSz="731520">
              <a:lnSpc>
                <a:spcPct val="80000"/>
              </a:lnSpc>
              <a:spcBef>
                <a:spcPts val="1600"/>
              </a:spcBef>
              <a:buSzTx/>
              <a:buNone/>
              <a:defRPr sz="1800">
                <a:solidFill>
                  <a:srgbClr val="000000"/>
                </a:solidFill>
              </a:defRPr>
            </a:pPr>
            <a:r>
              <a:rPr sz="1120">
                <a:solidFill>
                  <a:srgbClr val="404040"/>
                </a:solidFill>
              </a:rPr>
              <a:t> </a:t>
            </a:r>
          </a:p>
        </p:txBody>
      </p:sp>
    </p:spTree>
  </p:cSld>
  <p:clrMapOvr>
    <a:masterClrMapping/>
  </p:clrMapOvr>
  <p:transitio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5" name="Shape 375"/>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376" name="Shape 376"/>
          <p:cNvSpPr/>
          <p:nvPr>
            <p:ph type="title" idx="4294967295"/>
          </p:nvPr>
        </p:nvSpPr>
        <p:spPr>
          <a:xfrm>
            <a:off x="430213" y="174625"/>
            <a:ext cx="8713787" cy="914400"/>
          </a:xfrm>
          <a:prstGeom prst="rect">
            <a:avLst/>
          </a:prstGeom>
          <a:effectLst>
            <a:outerShdw sx="100000" sy="100000" kx="0" ky="0" algn="b" rotWithShape="0" blurRad="12700" dist="17961" dir="2700000">
              <a:srgbClr val="FFFFFF"/>
            </a:outerShdw>
          </a:effectLst>
        </p:spPr>
        <p:txBody>
          <a:bodyPr lIns="0" tIns="0" rIns="0" bIns="0"/>
          <a:lstStyle>
            <a:lvl1pPr>
              <a:defRPr sz="4800">
                <a:solidFill>
                  <a:srgbClr val="960000"/>
                </a:solidFill>
              </a:defRPr>
            </a:lvl1pPr>
          </a:lstStyle>
          <a:p>
            <a:pPr lvl="0">
              <a:defRPr sz="1800">
                <a:solidFill>
                  <a:srgbClr val="000000"/>
                </a:solidFill>
              </a:defRPr>
            </a:pPr>
            <a:r>
              <a:rPr sz="4800">
                <a:solidFill>
                  <a:srgbClr val="960000"/>
                </a:solidFill>
              </a:rPr>
              <a:t>Capital Market Outlook</a:t>
            </a:r>
          </a:p>
        </p:txBody>
      </p:sp>
      <p:sp>
        <p:nvSpPr>
          <p:cNvPr id="377" name="Shape 377"/>
          <p:cNvSpPr/>
          <p:nvPr/>
        </p:nvSpPr>
        <p:spPr>
          <a:xfrm>
            <a:off x="1066800" y="1309330"/>
            <a:ext cx="5334000" cy="4777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spcBef>
                <a:spcPts val="600"/>
              </a:spcBef>
              <a:buSzPct val="100000"/>
              <a:buFont typeface="Arial"/>
              <a:buChar char="•"/>
              <a:defRPr>
                <a:solidFill>
                  <a:srgbClr val="000000"/>
                </a:solidFill>
              </a:defRPr>
            </a:pPr>
            <a:r>
              <a:rPr sz="1600"/>
              <a:t>Federal Debt</a:t>
            </a:r>
          </a:p>
          <a:p>
            <a:pPr lvl="0">
              <a:spcBef>
                <a:spcPts val="600"/>
              </a:spcBef>
              <a:buSzPct val="100000"/>
              <a:buFont typeface="Arial"/>
              <a:buChar char="•"/>
              <a:defRPr>
                <a:solidFill>
                  <a:srgbClr val="000000"/>
                </a:solidFill>
              </a:defRPr>
            </a:pPr>
            <a:r>
              <a:rPr sz="1600"/>
              <a:t>State Debt</a:t>
            </a:r>
          </a:p>
          <a:p>
            <a:pPr lvl="0">
              <a:spcBef>
                <a:spcPts val="600"/>
              </a:spcBef>
              <a:buSzPct val="100000"/>
              <a:buFont typeface="Arial"/>
              <a:buChar char="•"/>
              <a:defRPr>
                <a:solidFill>
                  <a:srgbClr val="000000"/>
                </a:solidFill>
              </a:defRPr>
            </a:pPr>
            <a:r>
              <a:rPr sz="1600"/>
              <a:t>Central Banks print money (stimulus)</a:t>
            </a:r>
          </a:p>
          <a:p>
            <a:pPr lvl="0">
              <a:spcBef>
                <a:spcPts val="600"/>
              </a:spcBef>
              <a:buSzPct val="100000"/>
              <a:buFont typeface="Arial"/>
              <a:buChar char="•"/>
              <a:defRPr>
                <a:solidFill>
                  <a:srgbClr val="000000"/>
                </a:solidFill>
              </a:defRPr>
            </a:pPr>
            <a:r>
              <a:rPr sz="1600"/>
              <a:t>How will governments “unwind”</a:t>
            </a:r>
          </a:p>
          <a:p>
            <a:pPr lvl="0">
              <a:spcBef>
                <a:spcPts val="600"/>
              </a:spcBef>
              <a:buSzPct val="100000"/>
              <a:buFont typeface="Arial"/>
              <a:buChar char="•"/>
              <a:defRPr>
                <a:solidFill>
                  <a:srgbClr val="000000"/>
                </a:solidFill>
              </a:defRPr>
            </a:pPr>
            <a:r>
              <a:rPr sz="1600"/>
              <a:t>Political Events/Health Care</a:t>
            </a:r>
          </a:p>
          <a:p>
            <a:pPr lvl="0">
              <a:spcBef>
                <a:spcPts val="600"/>
              </a:spcBef>
              <a:buSzPct val="100000"/>
              <a:buFont typeface="Arial"/>
              <a:buChar char="•"/>
              <a:defRPr>
                <a:solidFill>
                  <a:srgbClr val="000000"/>
                </a:solidFill>
              </a:defRPr>
            </a:pPr>
            <a:r>
              <a:rPr sz="1600"/>
              <a:t>Country Debt/Budget Deficits (Sovereign risks)</a:t>
            </a:r>
          </a:p>
          <a:p>
            <a:pPr lvl="0">
              <a:spcBef>
                <a:spcPts val="600"/>
              </a:spcBef>
              <a:buSzPct val="100000"/>
              <a:buFont typeface="Arial"/>
              <a:buChar char="•"/>
              <a:defRPr>
                <a:solidFill>
                  <a:srgbClr val="000000"/>
                </a:solidFill>
              </a:defRPr>
            </a:pPr>
            <a:r>
              <a:rPr sz="1600"/>
              <a:t>Bank Debt/Credit Markets</a:t>
            </a:r>
          </a:p>
          <a:p>
            <a:pPr lvl="0">
              <a:spcBef>
                <a:spcPts val="600"/>
              </a:spcBef>
              <a:buSzPct val="100000"/>
              <a:buFont typeface="Arial"/>
              <a:buChar char="•"/>
              <a:defRPr>
                <a:solidFill>
                  <a:srgbClr val="000000"/>
                </a:solidFill>
              </a:defRPr>
            </a:pPr>
            <a:r>
              <a:rPr sz="1600"/>
              <a:t>Weak dollar (Currency)</a:t>
            </a:r>
          </a:p>
          <a:p>
            <a:pPr lvl="0">
              <a:spcBef>
                <a:spcPts val="600"/>
              </a:spcBef>
              <a:buSzPct val="100000"/>
              <a:buFont typeface="Arial"/>
              <a:buChar char="•"/>
              <a:defRPr>
                <a:solidFill>
                  <a:srgbClr val="000000"/>
                </a:solidFill>
              </a:defRPr>
            </a:pPr>
            <a:r>
              <a:rPr sz="1600"/>
              <a:t>Low but increasing interest rate (inflation)</a:t>
            </a:r>
          </a:p>
          <a:p>
            <a:pPr lvl="0">
              <a:spcBef>
                <a:spcPts val="600"/>
              </a:spcBef>
              <a:buSzPct val="100000"/>
              <a:buFont typeface="Arial"/>
              <a:buChar char="•"/>
              <a:defRPr>
                <a:solidFill>
                  <a:srgbClr val="000000"/>
                </a:solidFill>
              </a:defRPr>
            </a:pPr>
            <a:r>
              <a:rPr sz="1600"/>
              <a:t>Unemployment</a:t>
            </a:r>
          </a:p>
          <a:p>
            <a:pPr lvl="0">
              <a:spcBef>
                <a:spcPts val="600"/>
              </a:spcBef>
              <a:buSzPct val="100000"/>
              <a:buFont typeface="Arial"/>
              <a:buChar char="•"/>
              <a:defRPr>
                <a:solidFill>
                  <a:srgbClr val="000000"/>
                </a:solidFill>
              </a:defRPr>
            </a:pPr>
            <a:r>
              <a:rPr sz="1600"/>
              <a:t>Manufacturing Sector</a:t>
            </a:r>
          </a:p>
          <a:p>
            <a:pPr lvl="0">
              <a:spcBef>
                <a:spcPts val="600"/>
              </a:spcBef>
              <a:buSzPct val="100000"/>
              <a:buFont typeface="Arial"/>
              <a:buChar char="•"/>
              <a:defRPr>
                <a:solidFill>
                  <a:srgbClr val="000000"/>
                </a:solidFill>
              </a:defRPr>
            </a:pPr>
            <a:r>
              <a:rPr sz="1600"/>
              <a:t>Stock Market/Regulation</a:t>
            </a:r>
          </a:p>
          <a:p>
            <a:pPr lvl="0">
              <a:spcBef>
                <a:spcPts val="600"/>
              </a:spcBef>
              <a:buSzPct val="100000"/>
              <a:buFont typeface="Arial"/>
              <a:buChar char="•"/>
              <a:defRPr>
                <a:solidFill>
                  <a:srgbClr val="000000"/>
                </a:solidFill>
              </a:defRPr>
            </a:pPr>
            <a:r>
              <a:rPr sz="1600"/>
              <a:t>Commodities/oil and gas</a:t>
            </a:r>
          </a:p>
          <a:p>
            <a:pPr lvl="0">
              <a:spcBef>
                <a:spcPts val="600"/>
              </a:spcBef>
              <a:buSzPct val="100000"/>
              <a:buFont typeface="Arial"/>
              <a:buChar char="•"/>
              <a:defRPr>
                <a:solidFill>
                  <a:srgbClr val="000000"/>
                </a:solidFill>
              </a:defRPr>
            </a:pPr>
            <a:r>
              <a:rPr sz="1600"/>
              <a:t>Taxes: income tax increases </a:t>
            </a:r>
          </a:p>
          <a:p>
            <a:pPr lvl="0">
              <a:spcBef>
                <a:spcPts val="600"/>
              </a:spcBef>
              <a:buSzPct val="100000"/>
              <a:buFont typeface="Arial"/>
              <a:buChar char="•"/>
              <a:defRPr>
                <a:solidFill>
                  <a:srgbClr val="000000"/>
                </a:solidFill>
              </a:defRPr>
            </a:pPr>
            <a:r>
              <a:rPr sz="1600"/>
              <a:t>Residential/Commercial real estate</a:t>
            </a:r>
          </a:p>
        </p:txBody>
      </p:sp>
    </p:spTree>
  </p:cSld>
  <p:clrMapOvr>
    <a:masterClrMapping/>
  </p:clrMapOvr>
  <p:transition spd="med" advClick="1">
    <p:wipe dir="r"/>
  </p:transition>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1" name="Shape 381"/>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382" name="Shape 382"/>
          <p:cNvSpPr/>
          <p:nvPr>
            <p:ph type="title" idx="4294967295"/>
          </p:nvPr>
        </p:nvSpPr>
        <p:spPr>
          <a:xfrm>
            <a:off x="1158875" y="457200"/>
            <a:ext cx="7985125" cy="914400"/>
          </a:xfrm>
          <a:prstGeom prst="rect">
            <a:avLst/>
          </a:prstGeom>
          <a:effectLst>
            <a:outerShdw sx="100000" sy="100000" kx="0" ky="0" algn="b" rotWithShape="0" blurRad="12700" dist="17961" dir="2700000">
              <a:srgbClr val="FFFFFF"/>
            </a:outerShdw>
          </a:effectLst>
        </p:spPr>
        <p:txBody>
          <a:bodyPr lIns="0" tIns="0" rIns="0" bIns="0"/>
          <a:lstStyle/>
          <a:p>
            <a:pPr lvl="0" algn="l" defTabSz="365760">
              <a:defRPr sz="1800">
                <a:solidFill>
                  <a:srgbClr val="000000"/>
                </a:solidFill>
              </a:defRPr>
            </a:pPr>
            <a:br>
              <a:rPr sz="1720">
                <a:solidFill>
                  <a:srgbClr val="404040"/>
                </a:solidFill>
              </a:rPr>
            </a:br>
            <a:r>
              <a:rPr sz="1720">
                <a:solidFill>
                  <a:srgbClr val="960000"/>
                </a:solidFill>
              </a:rPr>
              <a:t>Think positive, remain cautious</a:t>
            </a:r>
            <a:br>
              <a:rPr sz="1720">
                <a:solidFill>
                  <a:srgbClr val="960000"/>
                </a:solidFill>
              </a:rPr>
            </a:br>
            <a:r>
              <a:rPr sz="1720">
                <a:solidFill>
                  <a:srgbClr val="960000"/>
                </a:solidFill>
              </a:rPr>
              <a:t>       But be realistic…..</a:t>
            </a:r>
            <a:br>
              <a:rPr sz="1720">
                <a:solidFill>
                  <a:srgbClr val="960000"/>
                </a:solidFill>
              </a:rPr>
            </a:br>
          </a:p>
        </p:txBody>
      </p:sp>
      <p:sp>
        <p:nvSpPr>
          <p:cNvPr id="383" name="Shape 383"/>
          <p:cNvSpPr/>
          <p:nvPr>
            <p:ph type="body" idx="4294967295"/>
          </p:nvPr>
        </p:nvSpPr>
        <p:spPr>
          <a:xfrm>
            <a:off x="1474788" y="1752600"/>
            <a:ext cx="7669211" cy="4494213"/>
          </a:xfrm>
          <a:prstGeom prst="rect">
            <a:avLst/>
          </a:prstGeom>
        </p:spPr>
        <p:txBody>
          <a:bodyPr/>
          <a:lstStyle/>
          <a:p>
            <a:pPr lvl="0" marL="346075" indent="-346075" defTabSz="2228850">
              <a:lnSpc>
                <a:spcPct val="72000"/>
              </a:lnSpc>
              <a:buSzTx/>
              <a:buNone/>
              <a:tabLst>
                <a:tab pos="1422400" algn="l"/>
              </a:tabLst>
              <a:defRPr sz="1800">
                <a:solidFill>
                  <a:srgbClr val="000000"/>
                </a:solidFill>
              </a:defRPr>
            </a:pPr>
            <a:r>
              <a:rPr sz="2200" u="sng">
                <a:solidFill>
                  <a:srgbClr val="404040"/>
                </a:solidFill>
              </a:rPr>
              <a:t>Economic tailwinds</a:t>
            </a:r>
            <a:endParaRPr sz="2200">
              <a:solidFill>
                <a:srgbClr val="404040"/>
              </a:solidFill>
            </a:endParaRPr>
          </a:p>
          <a:p>
            <a:pPr lvl="0" marL="346075" indent="-346075" defTabSz="2228850">
              <a:lnSpc>
                <a:spcPct val="72000"/>
              </a:lnSpc>
              <a:tabLst>
                <a:tab pos="1422400" algn="l"/>
              </a:tabLst>
              <a:defRPr sz="1800">
                <a:solidFill>
                  <a:srgbClr val="000000"/>
                </a:solidFill>
              </a:defRPr>
            </a:pPr>
            <a:r>
              <a:rPr sz="2200">
                <a:solidFill>
                  <a:srgbClr val="404040"/>
                </a:solidFill>
              </a:rPr>
              <a:t>Improving equity markets</a:t>
            </a:r>
            <a:endParaRPr sz="2200">
              <a:solidFill>
                <a:srgbClr val="404040"/>
              </a:solidFill>
            </a:endParaRPr>
          </a:p>
          <a:p>
            <a:pPr lvl="0" marL="346075" indent="-346075" defTabSz="2228850">
              <a:lnSpc>
                <a:spcPct val="72000"/>
              </a:lnSpc>
              <a:tabLst>
                <a:tab pos="1422400" algn="l"/>
              </a:tabLst>
              <a:defRPr sz="1800">
                <a:solidFill>
                  <a:srgbClr val="000000"/>
                </a:solidFill>
              </a:defRPr>
            </a:pPr>
            <a:r>
              <a:rPr sz="2200">
                <a:solidFill>
                  <a:srgbClr val="404040"/>
                </a:solidFill>
              </a:rPr>
              <a:t>Increased manufacturing activity</a:t>
            </a:r>
            <a:endParaRPr sz="2200">
              <a:solidFill>
                <a:srgbClr val="404040"/>
              </a:solidFill>
            </a:endParaRPr>
          </a:p>
          <a:p>
            <a:pPr lvl="0" marL="346075" indent="-346075" defTabSz="2228850">
              <a:lnSpc>
                <a:spcPct val="72000"/>
              </a:lnSpc>
              <a:tabLst>
                <a:tab pos="1422400" algn="l"/>
              </a:tabLst>
              <a:defRPr sz="1800">
                <a:solidFill>
                  <a:srgbClr val="000000"/>
                </a:solidFill>
              </a:defRPr>
            </a:pPr>
            <a:r>
              <a:rPr sz="2200">
                <a:solidFill>
                  <a:srgbClr val="404040"/>
                </a:solidFill>
              </a:rPr>
              <a:t>Reviving auto market</a:t>
            </a:r>
            <a:endParaRPr sz="2200">
              <a:solidFill>
                <a:srgbClr val="404040"/>
              </a:solidFill>
            </a:endParaRPr>
          </a:p>
          <a:p>
            <a:pPr lvl="0" marL="346075" indent="-346075" defTabSz="2228850">
              <a:lnSpc>
                <a:spcPct val="72000"/>
              </a:lnSpc>
              <a:tabLst>
                <a:tab pos="1422400" algn="l"/>
              </a:tabLst>
              <a:defRPr sz="1800">
                <a:solidFill>
                  <a:srgbClr val="000000"/>
                </a:solidFill>
              </a:defRPr>
            </a:pPr>
            <a:endParaRPr sz="2200">
              <a:solidFill>
                <a:srgbClr val="404040"/>
              </a:solidFill>
            </a:endParaRPr>
          </a:p>
          <a:p>
            <a:pPr lvl="0" marL="346075" indent="-346075" defTabSz="2228850">
              <a:lnSpc>
                <a:spcPct val="72000"/>
              </a:lnSpc>
              <a:buSzTx/>
              <a:buNone/>
              <a:tabLst>
                <a:tab pos="1422400" algn="l"/>
              </a:tabLst>
              <a:defRPr sz="1800">
                <a:solidFill>
                  <a:srgbClr val="000000"/>
                </a:solidFill>
              </a:defRPr>
            </a:pPr>
            <a:r>
              <a:rPr sz="2200" u="sng">
                <a:solidFill>
                  <a:srgbClr val="404040"/>
                </a:solidFill>
              </a:rPr>
              <a:t>Economic headwinds</a:t>
            </a:r>
            <a:endParaRPr sz="2200">
              <a:solidFill>
                <a:srgbClr val="404040"/>
              </a:solidFill>
            </a:endParaRPr>
          </a:p>
          <a:p>
            <a:pPr lvl="0" marL="346075" indent="-346075" defTabSz="2228850">
              <a:lnSpc>
                <a:spcPct val="72000"/>
              </a:lnSpc>
              <a:tabLst>
                <a:tab pos="1422400" algn="l"/>
              </a:tabLst>
              <a:defRPr sz="1800">
                <a:solidFill>
                  <a:srgbClr val="000000"/>
                </a:solidFill>
              </a:defRPr>
            </a:pPr>
            <a:r>
              <a:rPr sz="2200">
                <a:solidFill>
                  <a:srgbClr val="404040"/>
                </a:solidFill>
              </a:rPr>
              <a:t>Employment level remains troubling</a:t>
            </a:r>
            <a:endParaRPr sz="2200">
              <a:solidFill>
                <a:srgbClr val="404040"/>
              </a:solidFill>
            </a:endParaRPr>
          </a:p>
          <a:p>
            <a:pPr lvl="0" marL="346075" indent="-346075" defTabSz="2228850">
              <a:lnSpc>
                <a:spcPct val="72000"/>
              </a:lnSpc>
              <a:tabLst>
                <a:tab pos="1422400" algn="l"/>
              </a:tabLst>
              <a:defRPr sz="1800">
                <a:solidFill>
                  <a:srgbClr val="000000"/>
                </a:solidFill>
              </a:defRPr>
            </a:pPr>
            <a:r>
              <a:rPr sz="2200">
                <a:solidFill>
                  <a:srgbClr val="404040"/>
                </a:solidFill>
              </a:rPr>
              <a:t>Commercial real estate</a:t>
            </a:r>
            <a:endParaRPr sz="2200">
              <a:solidFill>
                <a:srgbClr val="404040"/>
              </a:solidFill>
            </a:endParaRPr>
          </a:p>
          <a:p>
            <a:pPr lvl="0" marL="346075" indent="-346075" defTabSz="2228850">
              <a:lnSpc>
                <a:spcPct val="72000"/>
              </a:lnSpc>
              <a:tabLst>
                <a:tab pos="1422400" algn="l"/>
              </a:tabLst>
              <a:defRPr sz="1800">
                <a:solidFill>
                  <a:srgbClr val="000000"/>
                </a:solidFill>
              </a:defRPr>
            </a:pPr>
            <a:r>
              <a:rPr sz="2200">
                <a:solidFill>
                  <a:srgbClr val="404040"/>
                </a:solidFill>
              </a:rPr>
              <a:t>Cautious consumer spending, but perking up</a:t>
            </a:r>
          </a:p>
        </p:txBody>
      </p:sp>
    </p:spTree>
  </p:cSld>
  <p:clrMapOvr>
    <a:masterClrMapping/>
  </p:clrMapOvr>
  <p:transition spd="med" advClick="1">
    <p:wipe dir="r"/>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8" presetID="22" grpId="1" fill="hold">
                                  <p:stCondLst>
                                    <p:cond delay="0"/>
                                  </p:stCondLst>
                                  <p:iterate type="el" backwards="0">
                                    <p:tmAbs val="0"/>
                                  </p:iterate>
                                  <p:childTnLst>
                                    <p:set>
                                      <p:cBhvr>
                                        <p:cTn id="6" fill="hold"/>
                                        <p:tgtEl>
                                          <p:spTgt spid="383">
                                            <p:bg/>
                                          </p:spTgt>
                                        </p:tgtEl>
                                        <p:attrNameLst>
                                          <p:attrName>style.visibility</p:attrName>
                                        </p:attrNameLst>
                                      </p:cBhvr>
                                      <p:to>
                                        <p:strVal val="visible"/>
                                      </p:to>
                                    </p:set>
                                    <p:animEffect filter="wipe(left)" transition="in">
                                      <p:cBhvr>
                                        <p:cTn id="7" dur="500"/>
                                        <p:tgtEl>
                                          <p:spTgt spid="383">
                                            <p:bg/>
                                          </p:spTgt>
                                        </p:tgtEl>
                                      </p:cBhvr>
                                    </p:animEffect>
                                  </p:childTnLst>
                                </p:cTn>
                              </p:par>
                              <p:par>
                                <p:cTn id="8" presetClass="entr" presetSubtype="8" presetID="22" grpId="1" fill="hold">
                                  <p:stCondLst>
                                    <p:cond delay="0"/>
                                  </p:stCondLst>
                                  <p:iterate type="el" backwards="0">
                                    <p:tmAbs val="0"/>
                                  </p:iterate>
                                  <p:childTnLst>
                                    <p:set>
                                      <p:cBhvr>
                                        <p:cTn id="9" fill="hold"/>
                                        <p:tgtEl>
                                          <p:spTgt spid="383">
                                            <p:txEl>
                                              <p:pRg st="0" end="0"/>
                                            </p:txEl>
                                          </p:spTgt>
                                        </p:tgtEl>
                                        <p:attrNameLst>
                                          <p:attrName>style.visibility</p:attrName>
                                        </p:attrNameLst>
                                      </p:cBhvr>
                                      <p:to>
                                        <p:strVal val="visible"/>
                                      </p:to>
                                    </p:set>
                                    <p:animEffect filter="wipe(left)" transition="in">
                                      <p:cBhvr>
                                        <p:cTn id="10" dur="500"/>
                                        <p:tgtEl>
                                          <p:spTgt spid="38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nodeType="clickEffect" presetClass="entr" presetSubtype="8" presetID="22" grpId="1" fill="hold">
                                  <p:stCondLst>
                                    <p:cond delay="0"/>
                                  </p:stCondLst>
                                  <p:iterate type="el" backwards="0">
                                    <p:tmAbs val="0"/>
                                  </p:iterate>
                                  <p:childTnLst>
                                    <p:set>
                                      <p:cBhvr>
                                        <p:cTn id="14" fill="hold"/>
                                        <p:tgtEl>
                                          <p:spTgt spid="383">
                                            <p:txEl>
                                              <p:pRg st="1" end="1"/>
                                            </p:txEl>
                                          </p:spTgt>
                                        </p:tgtEl>
                                        <p:attrNameLst>
                                          <p:attrName>style.visibility</p:attrName>
                                        </p:attrNameLst>
                                      </p:cBhvr>
                                      <p:to>
                                        <p:strVal val="visible"/>
                                      </p:to>
                                    </p:set>
                                    <p:animEffect filter="wipe(left)" transition="in">
                                      <p:cBhvr>
                                        <p:cTn id="15" dur="500"/>
                                        <p:tgtEl>
                                          <p:spTgt spid="38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nodeType="clickEffect" presetClass="entr" presetSubtype="8" presetID="22" grpId="1" fill="hold">
                                  <p:stCondLst>
                                    <p:cond delay="0"/>
                                  </p:stCondLst>
                                  <p:iterate type="el" backwards="0">
                                    <p:tmAbs val="0"/>
                                  </p:iterate>
                                  <p:childTnLst>
                                    <p:set>
                                      <p:cBhvr>
                                        <p:cTn id="19" fill="hold"/>
                                        <p:tgtEl>
                                          <p:spTgt spid="383">
                                            <p:txEl>
                                              <p:pRg st="2" end="2"/>
                                            </p:txEl>
                                          </p:spTgt>
                                        </p:tgtEl>
                                        <p:attrNameLst>
                                          <p:attrName>style.visibility</p:attrName>
                                        </p:attrNameLst>
                                      </p:cBhvr>
                                      <p:to>
                                        <p:strVal val="visible"/>
                                      </p:to>
                                    </p:set>
                                    <p:animEffect filter="wipe(left)" transition="in">
                                      <p:cBhvr>
                                        <p:cTn id="20" dur="500"/>
                                        <p:tgtEl>
                                          <p:spTgt spid="38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nodeType="clickEffect" presetClass="entr" presetSubtype="8" presetID="22" grpId="1" fill="hold">
                                  <p:stCondLst>
                                    <p:cond delay="0"/>
                                  </p:stCondLst>
                                  <p:iterate type="el" backwards="0">
                                    <p:tmAbs val="0"/>
                                  </p:iterate>
                                  <p:childTnLst>
                                    <p:set>
                                      <p:cBhvr>
                                        <p:cTn id="24" fill="hold"/>
                                        <p:tgtEl>
                                          <p:spTgt spid="383">
                                            <p:txEl>
                                              <p:pRg st="3" end="3"/>
                                            </p:txEl>
                                          </p:spTgt>
                                        </p:tgtEl>
                                        <p:attrNameLst>
                                          <p:attrName>style.visibility</p:attrName>
                                        </p:attrNameLst>
                                      </p:cBhvr>
                                      <p:to>
                                        <p:strVal val="visible"/>
                                      </p:to>
                                    </p:set>
                                    <p:animEffect filter="wipe(left)" transition="in">
                                      <p:cBhvr>
                                        <p:cTn id="25" dur="500"/>
                                        <p:tgtEl>
                                          <p:spTgt spid="383">
                                            <p:txEl>
                                              <p:pRg st="3" end="3"/>
                                            </p:txEl>
                                          </p:spTgt>
                                        </p:tgtEl>
                                      </p:cBhvr>
                                    </p:animEffect>
                                  </p:childTnLst>
                                </p:cTn>
                              </p:par>
                            </p:childTnLst>
                          </p:cTn>
                        </p:par>
                        <p:par>
                          <p:cTn id="26" fill="hold">
                            <p:stCondLst>
                              <p:cond delay="500"/>
                            </p:stCondLst>
                            <p:childTnLst>
                              <p:par>
                                <p:cTn id="27" nodeType="afterEffect" presetClass="entr" presetSubtype="8" presetID="22" grpId="1" fill="hold">
                                  <p:stCondLst>
                                    <p:cond delay="0"/>
                                  </p:stCondLst>
                                  <p:iterate type="el" backwards="0">
                                    <p:tmAbs val="0"/>
                                  </p:iterate>
                                  <p:childTnLst>
                                    <p:set>
                                      <p:cBhvr>
                                        <p:cTn id="28" fill="hold"/>
                                        <p:tgtEl>
                                          <p:spTgt spid="383">
                                            <p:txEl>
                                              <p:pRg st="4" end="4"/>
                                            </p:txEl>
                                          </p:spTgt>
                                        </p:tgtEl>
                                        <p:attrNameLst>
                                          <p:attrName>style.visibility</p:attrName>
                                        </p:attrNameLst>
                                      </p:cBhvr>
                                      <p:to>
                                        <p:strVal val="visible"/>
                                      </p:to>
                                    </p:set>
                                    <p:animEffect filter="wipe(left)" transition="in">
                                      <p:cBhvr>
                                        <p:cTn id="29" dur="500"/>
                                        <p:tgtEl>
                                          <p:spTgt spid="38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nodeType="clickEffect" presetClass="entr" presetSubtype="8" presetID="22" grpId="1" fill="hold">
                                  <p:stCondLst>
                                    <p:cond delay="0"/>
                                  </p:stCondLst>
                                  <p:iterate type="el" backwards="0">
                                    <p:tmAbs val="0"/>
                                  </p:iterate>
                                  <p:childTnLst>
                                    <p:set>
                                      <p:cBhvr>
                                        <p:cTn id="33" fill="hold"/>
                                        <p:tgtEl>
                                          <p:spTgt spid="383">
                                            <p:txEl>
                                              <p:pRg st="5" end="5"/>
                                            </p:txEl>
                                          </p:spTgt>
                                        </p:tgtEl>
                                        <p:attrNameLst>
                                          <p:attrName>style.visibility</p:attrName>
                                        </p:attrNameLst>
                                      </p:cBhvr>
                                      <p:to>
                                        <p:strVal val="visible"/>
                                      </p:to>
                                    </p:set>
                                    <p:animEffect filter="wipe(left)" transition="in">
                                      <p:cBhvr>
                                        <p:cTn id="34" dur="500"/>
                                        <p:tgtEl>
                                          <p:spTgt spid="38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nodeType="clickEffect" presetClass="entr" presetSubtype="8" presetID="22" grpId="1" fill="hold">
                                  <p:stCondLst>
                                    <p:cond delay="0"/>
                                  </p:stCondLst>
                                  <p:iterate type="el" backwards="0">
                                    <p:tmAbs val="0"/>
                                  </p:iterate>
                                  <p:childTnLst>
                                    <p:set>
                                      <p:cBhvr>
                                        <p:cTn id="38" fill="hold"/>
                                        <p:tgtEl>
                                          <p:spTgt spid="383">
                                            <p:txEl>
                                              <p:pRg st="6" end="6"/>
                                            </p:txEl>
                                          </p:spTgt>
                                        </p:tgtEl>
                                        <p:attrNameLst>
                                          <p:attrName>style.visibility</p:attrName>
                                        </p:attrNameLst>
                                      </p:cBhvr>
                                      <p:to>
                                        <p:strVal val="visible"/>
                                      </p:to>
                                    </p:set>
                                    <p:animEffect filter="wipe(left)" transition="in">
                                      <p:cBhvr>
                                        <p:cTn id="39" dur="500"/>
                                        <p:tgtEl>
                                          <p:spTgt spid="38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nodeType="clickEffect" presetClass="entr" presetSubtype="8" presetID="22" grpId="1" fill="hold">
                                  <p:stCondLst>
                                    <p:cond delay="0"/>
                                  </p:stCondLst>
                                  <p:iterate type="el" backwards="0">
                                    <p:tmAbs val="0"/>
                                  </p:iterate>
                                  <p:childTnLst>
                                    <p:set>
                                      <p:cBhvr>
                                        <p:cTn id="43" fill="hold"/>
                                        <p:tgtEl>
                                          <p:spTgt spid="383">
                                            <p:txEl>
                                              <p:pRg st="7" end="7"/>
                                            </p:txEl>
                                          </p:spTgt>
                                        </p:tgtEl>
                                        <p:attrNameLst>
                                          <p:attrName>style.visibility</p:attrName>
                                        </p:attrNameLst>
                                      </p:cBhvr>
                                      <p:to>
                                        <p:strVal val="visible"/>
                                      </p:to>
                                    </p:set>
                                    <p:animEffect filter="wipe(left)" transition="in">
                                      <p:cBhvr>
                                        <p:cTn id="44" dur="500"/>
                                        <p:tgtEl>
                                          <p:spTgt spid="383">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nodeType="clickEffect" presetClass="entr" presetSubtype="8" presetID="22" grpId="1" fill="hold">
                                  <p:stCondLst>
                                    <p:cond delay="0"/>
                                  </p:stCondLst>
                                  <p:iterate type="el" backwards="0">
                                    <p:tmAbs val="0"/>
                                  </p:iterate>
                                  <p:childTnLst>
                                    <p:set>
                                      <p:cBhvr>
                                        <p:cTn id="48" fill="hold"/>
                                        <p:tgtEl>
                                          <p:spTgt spid="383">
                                            <p:txEl>
                                              <p:pRg st="8" end="8"/>
                                            </p:txEl>
                                          </p:spTgt>
                                        </p:tgtEl>
                                        <p:attrNameLst>
                                          <p:attrName>style.visibility</p:attrName>
                                        </p:attrNameLst>
                                      </p:cBhvr>
                                      <p:to>
                                        <p:strVal val="visible"/>
                                      </p:to>
                                    </p:set>
                                    <p:animEffect filter="wipe(left)" transition="in">
                                      <p:cBhvr>
                                        <p:cTn id="49" dur="500"/>
                                        <p:tgtEl>
                                          <p:spTgt spid="383">
                                            <p:txEl>
                                              <p:pRg st="8" end="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83" grpId="1"/>
    </p:bldLst>
  </p:timing>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87" name="image15.png"/>
          <p:cNvPicPr/>
          <p:nvPr/>
        </p:nvPicPr>
        <p:blipFill>
          <a:blip r:embed="rId2">
            <a:extLst/>
          </a:blip>
          <a:stretch>
            <a:fillRect/>
          </a:stretch>
        </p:blipFill>
        <p:spPr>
          <a:xfrm>
            <a:off x="914400" y="564557"/>
            <a:ext cx="7217717" cy="5683843"/>
          </a:xfrm>
          <a:prstGeom prst="rect">
            <a:avLst/>
          </a:prstGeom>
          <a:ln w="12700">
            <a:miter lim="400000"/>
          </a:ln>
        </p:spPr>
      </p:pic>
    </p:spTree>
  </p:cSld>
  <p:clrMapOvr>
    <a:masterClrMapping/>
  </p:clrMapOvr>
  <p:transitio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9" name="Shape 389"/>
          <p:cNvSpPr/>
          <p:nvPr/>
        </p:nvSpPr>
        <p:spPr>
          <a:xfrm>
            <a:off x="914400" y="990599"/>
            <a:ext cx="7162800" cy="2123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defRPr sz="2800">
                <a:solidFill>
                  <a:srgbClr val="000000"/>
                </a:solidFill>
              </a:defRPr>
            </a:lvl1pPr>
          </a:lstStyle>
          <a:p>
            <a:pPr lvl="0">
              <a:defRPr sz="1800"/>
            </a:pPr>
            <a:r>
              <a:rPr sz="2800"/>
              <a:t>We believe there are times to take advantage of the market environment and times when the priority is simply to avoid market risk. This is why we feel a flexible approach to investing is needed.</a:t>
            </a:r>
          </a:p>
        </p:txBody>
      </p:sp>
    </p:spTree>
  </p:cSld>
  <p:clrMapOvr>
    <a:masterClrMapping/>
  </p:clrMapOvr>
  <p:transitio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91" name="image16.png"/>
          <p:cNvPicPr/>
          <p:nvPr/>
        </p:nvPicPr>
        <p:blipFill>
          <a:blip r:embed="rId2">
            <a:extLst/>
          </a:blip>
          <a:stretch>
            <a:fillRect/>
          </a:stretch>
        </p:blipFill>
        <p:spPr>
          <a:xfrm>
            <a:off x="990600" y="914400"/>
            <a:ext cx="7310099" cy="5270328"/>
          </a:xfrm>
          <a:prstGeom prst="rect">
            <a:avLst/>
          </a:prstGeom>
          <a:ln w="12700">
            <a:miter lim="400000"/>
          </a:ln>
        </p:spPr>
      </p:pic>
    </p:spTree>
  </p:cSld>
  <p:clrMapOvr>
    <a:masterClrMapping/>
  </p:clrMapOvr>
  <p:transitio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93" name="image17.png"/>
          <p:cNvPicPr/>
          <p:nvPr/>
        </p:nvPicPr>
        <p:blipFill>
          <a:blip r:embed="rId2">
            <a:extLst/>
          </a:blip>
          <a:stretch>
            <a:fillRect/>
          </a:stretch>
        </p:blipFill>
        <p:spPr>
          <a:xfrm>
            <a:off x="990600" y="762001"/>
            <a:ext cx="7320816" cy="5221302"/>
          </a:xfrm>
          <a:prstGeom prst="rect">
            <a:avLst/>
          </a:prstGeom>
          <a:ln w="12700">
            <a:miter lim="400000"/>
          </a:ln>
        </p:spPr>
      </p:pic>
    </p:spTree>
  </p:cSld>
  <p:clrMapOvr>
    <a:masterClrMapping/>
  </p:clrMapOvr>
  <p:transitio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95" name="image18.png"/>
          <p:cNvPicPr/>
          <p:nvPr/>
        </p:nvPicPr>
        <p:blipFill>
          <a:blip r:embed="rId2">
            <a:extLst/>
          </a:blip>
          <a:stretch>
            <a:fillRect/>
          </a:stretch>
        </p:blipFill>
        <p:spPr>
          <a:xfrm>
            <a:off x="457200" y="457200"/>
            <a:ext cx="8192111" cy="5795963"/>
          </a:xfrm>
          <a:prstGeom prst="rect">
            <a:avLst/>
          </a:prstGeom>
          <a:ln w="12700">
            <a:miter lim="400000"/>
          </a:ln>
        </p:spPr>
      </p:pic>
    </p:spTree>
  </p:cSld>
  <p:clrMapOvr>
    <a:masterClrMapping/>
  </p:clrMapOvr>
  <p:transitio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97" name="image19.png"/>
          <p:cNvPicPr/>
          <p:nvPr/>
        </p:nvPicPr>
        <p:blipFill>
          <a:blip r:embed="rId2">
            <a:extLst/>
          </a:blip>
          <a:stretch>
            <a:fillRect/>
          </a:stretch>
        </p:blipFill>
        <p:spPr>
          <a:xfrm>
            <a:off x="685800" y="533400"/>
            <a:ext cx="8041472" cy="5570531"/>
          </a:xfrm>
          <a:prstGeom prst="rect">
            <a:avLst/>
          </a:prstGeom>
          <a:ln w="12700">
            <a:miter lim="400000"/>
          </a:ln>
        </p:spPr>
      </p:pic>
    </p:spTree>
  </p:cSld>
  <p:clrMapOvr>
    <a:masterClrMapping/>
  </p:clrMapOvr>
  <p:transitio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99" name="image20.png"/>
          <p:cNvPicPr/>
          <p:nvPr/>
        </p:nvPicPr>
        <p:blipFill>
          <a:blip r:embed="rId2">
            <a:extLst/>
          </a:blip>
          <a:stretch>
            <a:fillRect/>
          </a:stretch>
        </p:blipFill>
        <p:spPr>
          <a:xfrm>
            <a:off x="685800" y="685800"/>
            <a:ext cx="7988667" cy="5181600"/>
          </a:xfrm>
          <a:prstGeom prst="rect">
            <a:avLst/>
          </a:prstGeom>
          <a:ln w="12700">
            <a:miter lim="400000"/>
          </a:ln>
        </p:spPr>
      </p:pic>
    </p:spTree>
  </p:cSld>
  <p:clrMapOvr>
    <a:masterClrMapping/>
  </p:clrMapOvr>
  <p:transitio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01" name="image21.png"/>
          <p:cNvPicPr/>
          <p:nvPr/>
        </p:nvPicPr>
        <p:blipFill>
          <a:blip r:embed="rId2">
            <a:extLst/>
          </a:blip>
          <a:stretch>
            <a:fillRect/>
          </a:stretch>
        </p:blipFill>
        <p:spPr>
          <a:xfrm>
            <a:off x="457200" y="381000"/>
            <a:ext cx="8182616" cy="5705474"/>
          </a:xfrm>
          <a:prstGeom prst="rect">
            <a:avLst/>
          </a:prstGeom>
          <a:ln w="12700">
            <a:miter lim="400000"/>
          </a:ln>
        </p:spPr>
      </p:pic>
    </p:spTree>
  </p:cSld>
  <p:clrMapOvr>
    <a:masterClrMapping/>
  </p:clrMapOvr>
  <p:transitio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03" name="image22.png"/>
          <p:cNvPicPr/>
          <p:nvPr/>
        </p:nvPicPr>
        <p:blipFill>
          <a:blip r:embed="rId2">
            <a:extLst/>
          </a:blip>
          <a:stretch>
            <a:fillRect/>
          </a:stretch>
        </p:blipFill>
        <p:spPr>
          <a:xfrm>
            <a:off x="304800" y="304800"/>
            <a:ext cx="8409121" cy="5867400"/>
          </a:xfrm>
          <a:prstGeom prst="rect">
            <a:avLst/>
          </a:prstGeom>
          <a:ln w="12700">
            <a:miter lim="400000"/>
          </a:ln>
        </p:spPr>
      </p:pic>
    </p:spTree>
  </p:cSld>
  <p:clrMapOvr>
    <a:masterClrMapping/>
  </p:clrMapOvr>
  <p:transitio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05" name="image23.png"/>
          <p:cNvPicPr/>
          <p:nvPr/>
        </p:nvPicPr>
        <p:blipFill>
          <a:blip r:embed="rId2">
            <a:extLst/>
          </a:blip>
          <a:stretch>
            <a:fillRect/>
          </a:stretch>
        </p:blipFill>
        <p:spPr>
          <a:xfrm>
            <a:off x="233363" y="733425"/>
            <a:ext cx="8677276" cy="5391150"/>
          </a:xfrm>
          <a:prstGeom prst="rect">
            <a:avLst/>
          </a:prstGeom>
          <a:ln w="12700">
            <a:miter lim="400000"/>
          </a:ln>
        </p:spPr>
      </p:pic>
    </p:spTree>
  </p:cSld>
  <p:clrMapOvr>
    <a:masterClrMapping/>
  </p:clrMapOvr>
  <p:transitio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409" name="Group 409"/>
          <p:cNvGrpSpPr/>
          <p:nvPr/>
        </p:nvGrpSpPr>
        <p:grpSpPr>
          <a:xfrm>
            <a:off x="7315200" y="6459172"/>
            <a:ext cx="1600200" cy="264256"/>
            <a:chOff x="0" y="0"/>
            <a:chExt cx="1600200" cy="264254"/>
          </a:xfrm>
        </p:grpSpPr>
        <p:sp>
          <p:nvSpPr>
            <p:cNvPr id="407" name="Shape 407"/>
            <p:cNvSpPr/>
            <p:nvPr/>
          </p:nvSpPr>
          <p:spPr>
            <a:xfrm>
              <a:off x="0" y="17827"/>
              <a:ext cx="1600200" cy="228601"/>
            </a:xfrm>
            <a:prstGeom prst="rect">
              <a:avLst/>
            </a:prstGeom>
            <a:solidFill>
              <a:srgbClr val="FFFFFF"/>
            </a:solidFill>
            <a:ln w="12700" cap="flat">
              <a:noFill/>
              <a:miter lim="400000"/>
            </a:ln>
            <a:effectLst/>
          </p:spPr>
          <p:txBody>
            <a:bodyPr wrap="square" lIns="0" tIns="0" rIns="0" bIns="0" numCol="1" anchor="ctr">
              <a:noAutofit/>
            </a:bodyPr>
            <a:lstStyle/>
            <a:p>
              <a:pPr lvl="0" algn="r">
                <a:defRPr i="1" sz="1200">
                  <a:solidFill>
                    <a:srgbClr val="000000"/>
                  </a:solidFill>
                  <a:latin typeface="Arial"/>
                  <a:ea typeface="Arial"/>
                  <a:cs typeface="Arial"/>
                  <a:sym typeface="Arial"/>
                </a:defRPr>
              </a:pPr>
            </a:p>
          </p:txBody>
        </p:sp>
        <p:sp>
          <p:nvSpPr>
            <p:cNvPr id="408" name="Shape 408"/>
            <p:cNvSpPr/>
            <p:nvPr/>
          </p:nvSpPr>
          <p:spPr>
            <a:xfrm>
              <a:off x="0" y="0"/>
              <a:ext cx="1600200" cy="26425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grpSp>
      <p:pic>
        <p:nvPicPr>
          <p:cNvPr id="410" name="image24.png"/>
          <p:cNvPicPr/>
          <p:nvPr/>
        </p:nvPicPr>
        <p:blipFill>
          <a:blip r:embed="rId2">
            <a:extLst/>
          </a:blip>
          <a:srcRect l="0" t="0" r="6725" b="0"/>
          <a:stretch>
            <a:fillRect/>
          </a:stretch>
        </p:blipFill>
        <p:spPr>
          <a:xfrm>
            <a:off x="380999" y="228600"/>
            <a:ext cx="7924802" cy="6257925"/>
          </a:xfrm>
          <a:prstGeom prst="rect">
            <a:avLst/>
          </a:prstGeom>
          <a:ln w="12700">
            <a:miter lim="400000"/>
          </a:ln>
        </p:spPr>
      </p:pic>
      <p:sp>
        <p:nvSpPr>
          <p:cNvPr id="411" name="Shape 411"/>
          <p:cNvSpPr/>
          <p:nvPr/>
        </p:nvSpPr>
        <p:spPr>
          <a:xfrm>
            <a:off x="457200" y="5943599"/>
            <a:ext cx="3124200" cy="214702"/>
          </a:xfrm>
          <a:prstGeom prst="rect">
            <a:avLst/>
          </a:prstGeom>
          <a:solidFill>
            <a:srgbClr val="F3FCFF"/>
          </a:solidFill>
          <a:ln w="12700">
            <a:miter lim="400000"/>
          </a:ln>
          <a:extLst>
            <a:ext uri="{C572A759-6A51-4108-AA02-DFA0A04FC94B}">
              <ma14:wrappingTextBoxFlag xmlns:ma14="http://schemas.microsoft.com/office/mac/drawingml/2011/main" val="1"/>
            </a:ext>
          </a:extLst>
        </p:spPr>
        <p:txBody>
          <a:bodyPr lIns="0" tIns="0" rIns="0" bIns="0">
            <a:spAutoFit/>
          </a:bodyPr>
          <a:lstStyle>
            <a:lvl1pPr>
              <a:defRPr sz="900">
                <a:solidFill>
                  <a:srgbClr val="000066"/>
                </a:solidFill>
                <a:latin typeface="Arial"/>
                <a:ea typeface="Arial"/>
                <a:cs typeface="Arial"/>
                <a:sym typeface="Arial"/>
              </a:defRPr>
            </a:lvl1pPr>
          </a:lstStyle>
          <a:p>
            <a:pPr lvl="0">
              <a:defRPr sz="1800">
                <a:solidFill>
                  <a:srgbClr val="000000"/>
                </a:solidFill>
              </a:defRPr>
            </a:pPr>
            <a:r>
              <a:rPr sz="900">
                <a:solidFill>
                  <a:srgbClr val="000066"/>
                </a:solidFill>
              </a:rPr>
              <a:t>See important disclosures and index definitions</a:t>
            </a:r>
          </a:p>
        </p:txBody>
      </p:sp>
      <p:sp>
        <p:nvSpPr>
          <p:cNvPr id="412" name="Shape 412"/>
          <p:cNvSpPr/>
          <p:nvPr/>
        </p:nvSpPr>
        <p:spPr>
          <a:xfrm flipH="1">
            <a:off x="8153400" y="6095999"/>
            <a:ext cx="457202" cy="369334"/>
          </a:xfrm>
          <a:prstGeom prst="rect">
            <a:avLst/>
          </a:prstGeom>
          <a:solidFill>
            <a:srgbClr val="FFFFFF"/>
          </a:solidFill>
          <a:ln w="12700">
            <a:miter lim="400000"/>
          </a:ln>
        </p:spPr>
        <p:txBody>
          <a:bodyPr lIns="0" tIns="0" rIns="0" bIns="0"/>
          <a:lstStyle/>
          <a:p>
            <a:pPr lvl="0">
              <a:defRPr>
                <a:solidFill>
                  <a:srgbClr val="000000"/>
                </a:solidFill>
              </a:defRPr>
            </a:pPr>
          </a:p>
        </p:txBody>
      </p:sp>
    </p:spTree>
  </p:cSld>
  <p:clrMapOvr>
    <a:masterClrMapping/>
  </p:clrMapOvr>
  <p:transitio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4" name="Shape 414"/>
          <p:cNvSpPr/>
          <p:nvPr/>
        </p:nvSpPr>
        <p:spPr>
          <a:xfrm>
            <a:off x="5943600" y="6397577"/>
            <a:ext cx="2895600"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pic>
        <p:nvPicPr>
          <p:cNvPr id="415" name="image25.png"/>
          <p:cNvPicPr/>
          <p:nvPr/>
        </p:nvPicPr>
        <p:blipFill>
          <a:blip r:embed="rId2">
            <a:extLst/>
          </a:blip>
          <a:srcRect l="0" t="0" r="0" b="6723"/>
          <a:stretch>
            <a:fillRect/>
          </a:stretch>
        </p:blipFill>
        <p:spPr>
          <a:xfrm>
            <a:off x="214313" y="347663"/>
            <a:ext cx="8715376" cy="5748338"/>
          </a:xfrm>
          <a:prstGeom prst="rect">
            <a:avLst/>
          </a:prstGeom>
          <a:ln w="12700">
            <a:miter lim="400000"/>
          </a:ln>
        </p:spPr>
      </p:pic>
    </p:spTree>
  </p:cSld>
  <p:clrMapOvr>
    <a:masterClrMapping/>
  </p:clrMapOvr>
  <p:transitio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17" name="image26.png"/>
          <p:cNvPicPr/>
          <p:nvPr/>
        </p:nvPicPr>
        <p:blipFill>
          <a:blip r:embed="rId2">
            <a:extLst/>
          </a:blip>
          <a:srcRect l="0" t="0" r="5240" b="4610"/>
          <a:stretch>
            <a:fillRect/>
          </a:stretch>
        </p:blipFill>
        <p:spPr>
          <a:xfrm>
            <a:off x="419100" y="304800"/>
            <a:ext cx="8267700" cy="5715000"/>
          </a:xfrm>
          <a:prstGeom prst="rect">
            <a:avLst/>
          </a:prstGeom>
          <a:ln w="12700">
            <a:miter lim="400000"/>
          </a:ln>
        </p:spPr>
      </p:pic>
    </p:spTree>
  </p:cSld>
  <p:clrMapOvr>
    <a:masterClrMapping/>
  </p:clrMapOvr>
  <p:transitio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19" name="image27.png"/>
          <p:cNvPicPr/>
          <p:nvPr/>
        </p:nvPicPr>
        <p:blipFill>
          <a:blip r:embed="rId2">
            <a:extLst/>
          </a:blip>
          <a:stretch>
            <a:fillRect/>
          </a:stretch>
        </p:blipFill>
        <p:spPr>
          <a:xfrm>
            <a:off x="228600" y="609600"/>
            <a:ext cx="8667750" cy="4495800"/>
          </a:xfrm>
          <a:prstGeom prst="rect">
            <a:avLst/>
          </a:prstGeom>
          <a:ln w="12700">
            <a:miter lim="400000"/>
          </a:ln>
        </p:spPr>
      </p:pic>
    </p:spTree>
  </p:cSld>
  <p:clrMapOvr>
    <a:masterClrMapping/>
  </p:clrMapOvr>
  <p:transitio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21" name="image28.png"/>
          <p:cNvPicPr/>
          <p:nvPr/>
        </p:nvPicPr>
        <p:blipFill>
          <a:blip r:embed="rId2">
            <a:extLst/>
          </a:blip>
          <a:stretch>
            <a:fillRect/>
          </a:stretch>
        </p:blipFill>
        <p:spPr>
          <a:xfrm>
            <a:off x="242889" y="685798"/>
            <a:ext cx="8555501" cy="5553076"/>
          </a:xfrm>
          <a:prstGeom prst="rect">
            <a:avLst/>
          </a:prstGeom>
          <a:ln w="12700">
            <a:miter lim="400000"/>
          </a:ln>
        </p:spPr>
      </p:pic>
    </p:spTree>
  </p:cSld>
  <p:clrMapOvr>
    <a:masterClrMapping/>
  </p:clrMapOvr>
  <p:transitio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23" name="image29.png"/>
          <p:cNvPicPr/>
          <p:nvPr/>
        </p:nvPicPr>
        <p:blipFill>
          <a:blip r:embed="rId2">
            <a:extLst/>
          </a:blip>
          <a:stretch>
            <a:fillRect/>
          </a:stretch>
        </p:blipFill>
        <p:spPr>
          <a:xfrm>
            <a:off x="381000" y="533400"/>
            <a:ext cx="8302174" cy="5305424"/>
          </a:xfrm>
          <a:prstGeom prst="rect">
            <a:avLst/>
          </a:prstGeom>
          <a:ln w="12700">
            <a:miter lim="400000"/>
          </a:ln>
        </p:spPr>
      </p:pic>
    </p:spTree>
  </p:cSld>
  <p:clrMapOvr>
    <a:masterClrMapping/>
  </p:clrMapOvr>
  <p:transitio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25" name="image30.png"/>
          <p:cNvPicPr/>
          <p:nvPr/>
        </p:nvPicPr>
        <p:blipFill>
          <a:blip r:embed="rId2">
            <a:extLst/>
          </a:blip>
          <a:stretch>
            <a:fillRect/>
          </a:stretch>
        </p:blipFill>
        <p:spPr>
          <a:xfrm>
            <a:off x="381000" y="413860"/>
            <a:ext cx="8382000" cy="6030283"/>
          </a:xfrm>
          <a:prstGeom prst="rect">
            <a:avLst/>
          </a:prstGeom>
          <a:ln w="12700">
            <a:miter lim="400000"/>
          </a:ln>
        </p:spPr>
      </p:pic>
    </p:spTree>
  </p:cSld>
  <p:clrMapOvr>
    <a:masterClrMapping/>
  </p:clrMapOvr>
  <p:transitio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27" name="image31.png"/>
          <p:cNvPicPr/>
          <p:nvPr/>
        </p:nvPicPr>
        <p:blipFill>
          <a:blip r:embed="rId2">
            <a:extLst/>
          </a:blip>
          <a:stretch>
            <a:fillRect/>
          </a:stretch>
        </p:blipFill>
        <p:spPr>
          <a:xfrm>
            <a:off x="762000" y="533400"/>
            <a:ext cx="7778926" cy="4876800"/>
          </a:xfrm>
          <a:prstGeom prst="rect">
            <a:avLst/>
          </a:prstGeom>
          <a:ln w="12700">
            <a:miter lim="400000"/>
          </a:ln>
        </p:spPr>
      </p:pic>
    </p:spTree>
  </p:cSld>
  <p:clrMapOvr>
    <a:masterClrMapping/>
  </p:clrMapOvr>
  <p:transitio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29" name="image32.png"/>
          <p:cNvPicPr/>
          <p:nvPr/>
        </p:nvPicPr>
        <p:blipFill>
          <a:blip r:embed="rId2">
            <a:extLst/>
          </a:blip>
          <a:stretch>
            <a:fillRect/>
          </a:stretch>
        </p:blipFill>
        <p:spPr>
          <a:xfrm>
            <a:off x="533400" y="762000"/>
            <a:ext cx="8199089" cy="5543550"/>
          </a:xfrm>
          <a:prstGeom prst="rect">
            <a:avLst/>
          </a:prstGeom>
          <a:ln w="12700">
            <a:miter lim="400000"/>
          </a:ln>
        </p:spPr>
      </p:pic>
    </p:spTree>
  </p:cSld>
  <p:clrMapOvr>
    <a:masterClrMapping/>
  </p:clrMapOvr>
  <p:transition spd="med" advClick="1"/>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31" name="image33.png"/>
          <p:cNvPicPr/>
          <p:nvPr/>
        </p:nvPicPr>
        <p:blipFill>
          <a:blip r:embed="rId2">
            <a:extLst/>
          </a:blip>
          <a:stretch>
            <a:fillRect/>
          </a:stretch>
        </p:blipFill>
        <p:spPr>
          <a:xfrm>
            <a:off x="609600" y="685800"/>
            <a:ext cx="8029100" cy="5410200"/>
          </a:xfrm>
          <a:prstGeom prst="rect">
            <a:avLst/>
          </a:prstGeom>
          <a:ln w="12700">
            <a:miter lim="400000"/>
          </a:ln>
        </p:spPr>
      </p:pic>
    </p:spTree>
  </p:cSld>
  <p:clrMapOvr>
    <a:masterClrMapping/>
  </p:clrMapOvr>
  <p:transition spd="med" advClick="1"/>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33" name="image34.png"/>
          <p:cNvPicPr/>
          <p:nvPr/>
        </p:nvPicPr>
        <p:blipFill>
          <a:blip r:embed="rId2">
            <a:extLst/>
          </a:blip>
          <a:srcRect l="2273" t="0" r="0" b="0"/>
          <a:stretch>
            <a:fillRect/>
          </a:stretch>
        </p:blipFill>
        <p:spPr>
          <a:xfrm>
            <a:off x="762000" y="630415"/>
            <a:ext cx="3276600" cy="588785"/>
          </a:xfrm>
          <a:prstGeom prst="rect">
            <a:avLst/>
          </a:prstGeom>
          <a:ln w="12700">
            <a:miter lim="400000"/>
          </a:ln>
        </p:spPr>
      </p:pic>
      <p:pic>
        <p:nvPicPr>
          <p:cNvPr id="434" name="image35.png"/>
          <p:cNvPicPr/>
          <p:nvPr/>
        </p:nvPicPr>
        <p:blipFill>
          <a:blip r:embed="rId3">
            <a:extLst/>
          </a:blip>
          <a:stretch>
            <a:fillRect/>
          </a:stretch>
        </p:blipFill>
        <p:spPr>
          <a:xfrm>
            <a:off x="685800" y="1219200"/>
            <a:ext cx="7679829" cy="5072063"/>
          </a:xfrm>
          <a:prstGeom prst="rect">
            <a:avLst/>
          </a:prstGeom>
          <a:ln w="12700">
            <a:miter lim="400000"/>
          </a:ln>
        </p:spPr>
      </p:pic>
    </p:spTree>
  </p:cSld>
  <p:clrMapOvr>
    <a:masterClrMapping/>
  </p:clrMapOvr>
  <p:transitio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36" name="image36.png"/>
          <p:cNvPicPr/>
          <p:nvPr/>
        </p:nvPicPr>
        <p:blipFill>
          <a:blip r:embed="rId2">
            <a:extLst/>
          </a:blip>
          <a:stretch>
            <a:fillRect/>
          </a:stretch>
        </p:blipFill>
        <p:spPr>
          <a:xfrm>
            <a:off x="457198" y="857325"/>
            <a:ext cx="8153402" cy="3638474"/>
          </a:xfrm>
          <a:prstGeom prst="rect">
            <a:avLst/>
          </a:prstGeom>
          <a:ln w="12700">
            <a:miter lim="400000"/>
          </a:ln>
        </p:spPr>
      </p:pic>
    </p:spTree>
  </p:cSld>
  <p:clrMapOvr>
    <a:masterClrMapping/>
  </p:clrMapOvr>
  <p:transitio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38" name="image37.png"/>
          <p:cNvPicPr/>
          <p:nvPr/>
        </p:nvPicPr>
        <p:blipFill>
          <a:blip r:embed="rId2">
            <a:extLst/>
          </a:blip>
          <a:srcRect l="16742" t="0" r="0" b="0"/>
          <a:stretch>
            <a:fillRect/>
          </a:stretch>
        </p:blipFill>
        <p:spPr>
          <a:xfrm>
            <a:off x="391502" y="1676400"/>
            <a:ext cx="8474739" cy="3352800"/>
          </a:xfrm>
          <a:prstGeom prst="rect">
            <a:avLst/>
          </a:prstGeom>
          <a:ln w="12700">
            <a:miter lim="400000"/>
          </a:ln>
        </p:spPr>
      </p:pic>
    </p:spTree>
  </p:cSld>
  <p:clrMapOvr>
    <a:masterClrMapping/>
  </p:clrMapOvr>
  <p:transition spd="med" advClick="1"/>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0" name="Shape 440"/>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441" name="Shape 441"/>
          <p:cNvSpPr/>
          <p:nvPr>
            <p:ph type="title" idx="4294967295"/>
          </p:nvPr>
        </p:nvSpPr>
        <p:spPr>
          <a:xfrm>
            <a:off x="0" y="290513"/>
            <a:ext cx="7724775" cy="623888"/>
          </a:xfrm>
          <a:prstGeom prst="rect">
            <a:avLst/>
          </a:prstGeom>
        </p:spPr>
        <p:txBody>
          <a:bodyPr/>
          <a:lstStyle/>
          <a:p>
            <a:pPr lvl="0">
              <a:defRPr sz="1800">
                <a:solidFill>
                  <a:srgbClr val="000000"/>
                </a:solidFill>
              </a:defRPr>
            </a:pPr>
            <a:r>
              <a:rPr sz="3600">
                <a:solidFill>
                  <a:srgbClr val="404040"/>
                </a:solidFill>
              </a:rPr>
              <a:t>Investing : </a:t>
            </a:r>
            <a:r>
              <a:rPr sz="3600">
                <a:solidFill>
                  <a:srgbClr val="960000"/>
                </a:solidFill>
              </a:rPr>
              <a:t>Ask the right questions</a:t>
            </a:r>
          </a:p>
        </p:txBody>
      </p:sp>
      <p:sp>
        <p:nvSpPr>
          <p:cNvPr id="442" name="Shape 442"/>
          <p:cNvSpPr/>
          <p:nvPr>
            <p:ph type="body" idx="4294967295"/>
          </p:nvPr>
        </p:nvSpPr>
        <p:spPr>
          <a:xfrm>
            <a:off x="304800" y="1219199"/>
            <a:ext cx="8305800" cy="6161089"/>
          </a:xfrm>
          <a:prstGeom prst="rect">
            <a:avLst/>
          </a:prstGeom>
        </p:spPr>
        <p:txBody>
          <a:bodyPr/>
          <a:lstStyle/>
          <a:p>
            <a:pPr lvl="0" marL="346075" indent="-346075" defTabSz="2228850">
              <a:tabLst>
                <a:tab pos="1422400" algn="l"/>
              </a:tabLst>
              <a:defRPr sz="1800">
                <a:solidFill>
                  <a:srgbClr val="000000"/>
                </a:solidFill>
              </a:defRPr>
            </a:pPr>
            <a:r>
              <a:rPr sz="2400">
                <a:solidFill>
                  <a:srgbClr val="404040"/>
                </a:solidFill>
              </a:rPr>
              <a:t>What are your investment objectives?</a:t>
            </a:r>
            <a:endParaRPr sz="2400">
              <a:solidFill>
                <a:srgbClr val="404040"/>
              </a:solidFill>
            </a:endParaRPr>
          </a:p>
          <a:p>
            <a:pPr lvl="0" marL="346075" indent="-346075" defTabSz="2228850">
              <a:tabLst>
                <a:tab pos="1422400" algn="l"/>
              </a:tabLst>
              <a:defRPr sz="1800">
                <a:solidFill>
                  <a:srgbClr val="000000"/>
                </a:solidFill>
              </a:defRPr>
            </a:pPr>
            <a:r>
              <a:rPr sz="2400">
                <a:solidFill>
                  <a:srgbClr val="404040"/>
                </a:solidFill>
              </a:rPr>
              <a:t>What role does the investment vehicles you’re considering play in meeting objective?</a:t>
            </a:r>
            <a:endParaRPr sz="2400">
              <a:solidFill>
                <a:srgbClr val="404040"/>
              </a:solidFill>
            </a:endParaRPr>
          </a:p>
          <a:p>
            <a:pPr lvl="0" marL="346075" indent="-346075" defTabSz="2228850">
              <a:tabLst>
                <a:tab pos="1422400" algn="l"/>
              </a:tabLst>
              <a:defRPr sz="1800">
                <a:solidFill>
                  <a:srgbClr val="000000"/>
                </a:solidFill>
              </a:defRPr>
            </a:pPr>
            <a:r>
              <a:rPr sz="2400">
                <a:solidFill>
                  <a:srgbClr val="404040"/>
                </a:solidFill>
              </a:rPr>
              <a:t>How will the timing of your buy affect your return?</a:t>
            </a:r>
            <a:endParaRPr sz="2400">
              <a:solidFill>
                <a:srgbClr val="404040"/>
              </a:solidFill>
            </a:endParaRPr>
          </a:p>
          <a:p>
            <a:pPr lvl="0" marL="346075" indent="-346075" defTabSz="2228850">
              <a:tabLst>
                <a:tab pos="1422400" algn="l"/>
              </a:tabLst>
              <a:defRPr sz="1800">
                <a:solidFill>
                  <a:srgbClr val="000000"/>
                </a:solidFill>
              </a:defRPr>
            </a:pPr>
            <a:r>
              <a:rPr sz="2400">
                <a:solidFill>
                  <a:srgbClr val="404040"/>
                </a:solidFill>
              </a:rPr>
              <a:t>Are you willing to practice patience and not sell after a negative year?</a:t>
            </a:r>
            <a:endParaRPr sz="2400">
              <a:solidFill>
                <a:srgbClr val="404040"/>
              </a:solidFill>
            </a:endParaRPr>
          </a:p>
          <a:p>
            <a:pPr lvl="0" marL="346075" indent="-346075" defTabSz="2228850">
              <a:tabLst>
                <a:tab pos="1422400" algn="l"/>
              </a:tabLst>
              <a:defRPr sz="1800">
                <a:solidFill>
                  <a:srgbClr val="000000"/>
                </a:solidFill>
              </a:defRPr>
            </a:pPr>
            <a:r>
              <a:rPr sz="2400">
                <a:solidFill>
                  <a:srgbClr val="404040"/>
                </a:solidFill>
              </a:rPr>
              <a:t>Are you properly diversified beyond the investment you’re making in any one fund?</a:t>
            </a:r>
            <a:endParaRPr sz="2400">
              <a:solidFill>
                <a:srgbClr val="404040"/>
              </a:solidFill>
            </a:endParaRPr>
          </a:p>
          <a:p>
            <a:pPr lvl="0" marL="346075" indent="-346075" defTabSz="2228850">
              <a:tabLst>
                <a:tab pos="1422400" algn="l"/>
              </a:tabLst>
              <a:defRPr sz="1800">
                <a:solidFill>
                  <a:srgbClr val="000000"/>
                </a:solidFill>
              </a:defRPr>
            </a:pPr>
            <a:r>
              <a:rPr sz="2400">
                <a:solidFill>
                  <a:srgbClr val="404040"/>
                </a:solidFill>
              </a:rPr>
              <a:t>Are you willing to keep your sights focused far down the road?</a:t>
            </a:r>
          </a:p>
        </p:txBody>
      </p:sp>
    </p:spTree>
  </p:cSld>
  <p:clrMapOvr>
    <a:masterClrMapping/>
  </p:clrMapOvr>
  <p:transition spd="med" advClick="1">
    <p:wipe dir="r"/>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8" presetID="22" grpId="1" fill="hold">
                                  <p:stCondLst>
                                    <p:cond delay="0"/>
                                  </p:stCondLst>
                                  <p:iterate type="el" backwards="0">
                                    <p:tmAbs val="0"/>
                                  </p:iterate>
                                  <p:childTnLst>
                                    <p:set>
                                      <p:cBhvr>
                                        <p:cTn id="6" fill="hold"/>
                                        <p:tgtEl>
                                          <p:spTgt spid="442">
                                            <p:bg/>
                                          </p:spTgt>
                                        </p:tgtEl>
                                        <p:attrNameLst>
                                          <p:attrName>style.visibility</p:attrName>
                                        </p:attrNameLst>
                                      </p:cBhvr>
                                      <p:to>
                                        <p:strVal val="visible"/>
                                      </p:to>
                                    </p:set>
                                    <p:animEffect filter="wipe(left)" transition="in">
                                      <p:cBhvr>
                                        <p:cTn id="7" dur="500"/>
                                        <p:tgtEl>
                                          <p:spTgt spid="442">
                                            <p:bg/>
                                          </p:spTgt>
                                        </p:tgtEl>
                                      </p:cBhvr>
                                    </p:animEffect>
                                  </p:childTnLst>
                                </p:cTn>
                              </p:par>
                              <p:par>
                                <p:cTn id="8" presetClass="entr" presetSubtype="8" presetID="22" grpId="1" fill="hold">
                                  <p:stCondLst>
                                    <p:cond delay="0"/>
                                  </p:stCondLst>
                                  <p:iterate type="el" backwards="0">
                                    <p:tmAbs val="0"/>
                                  </p:iterate>
                                  <p:childTnLst>
                                    <p:set>
                                      <p:cBhvr>
                                        <p:cTn id="9" fill="hold"/>
                                        <p:tgtEl>
                                          <p:spTgt spid="442">
                                            <p:txEl>
                                              <p:pRg st="0" end="0"/>
                                            </p:txEl>
                                          </p:spTgt>
                                        </p:tgtEl>
                                        <p:attrNameLst>
                                          <p:attrName>style.visibility</p:attrName>
                                        </p:attrNameLst>
                                      </p:cBhvr>
                                      <p:to>
                                        <p:strVal val="visible"/>
                                      </p:to>
                                    </p:set>
                                    <p:animEffect filter="wipe(left)" transition="in">
                                      <p:cBhvr>
                                        <p:cTn id="10" dur="500"/>
                                        <p:tgtEl>
                                          <p:spTgt spid="44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nodeType="clickEffect" presetClass="entr" presetSubtype="8" presetID="22" grpId="1" fill="hold">
                                  <p:stCondLst>
                                    <p:cond delay="0"/>
                                  </p:stCondLst>
                                  <p:iterate type="el" backwards="0">
                                    <p:tmAbs val="0"/>
                                  </p:iterate>
                                  <p:childTnLst>
                                    <p:set>
                                      <p:cBhvr>
                                        <p:cTn id="14" fill="hold"/>
                                        <p:tgtEl>
                                          <p:spTgt spid="442">
                                            <p:txEl>
                                              <p:pRg st="1" end="1"/>
                                            </p:txEl>
                                          </p:spTgt>
                                        </p:tgtEl>
                                        <p:attrNameLst>
                                          <p:attrName>style.visibility</p:attrName>
                                        </p:attrNameLst>
                                      </p:cBhvr>
                                      <p:to>
                                        <p:strVal val="visible"/>
                                      </p:to>
                                    </p:set>
                                    <p:animEffect filter="wipe(left)" transition="in">
                                      <p:cBhvr>
                                        <p:cTn id="15" dur="500"/>
                                        <p:tgtEl>
                                          <p:spTgt spid="44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nodeType="clickEffect" presetClass="entr" presetSubtype="8" presetID="22" grpId="1" fill="hold">
                                  <p:stCondLst>
                                    <p:cond delay="0"/>
                                  </p:stCondLst>
                                  <p:iterate type="el" backwards="0">
                                    <p:tmAbs val="0"/>
                                  </p:iterate>
                                  <p:childTnLst>
                                    <p:set>
                                      <p:cBhvr>
                                        <p:cTn id="19" fill="hold"/>
                                        <p:tgtEl>
                                          <p:spTgt spid="442">
                                            <p:txEl>
                                              <p:pRg st="2" end="2"/>
                                            </p:txEl>
                                          </p:spTgt>
                                        </p:tgtEl>
                                        <p:attrNameLst>
                                          <p:attrName>style.visibility</p:attrName>
                                        </p:attrNameLst>
                                      </p:cBhvr>
                                      <p:to>
                                        <p:strVal val="visible"/>
                                      </p:to>
                                    </p:set>
                                    <p:animEffect filter="wipe(left)" transition="in">
                                      <p:cBhvr>
                                        <p:cTn id="20" dur="500"/>
                                        <p:tgtEl>
                                          <p:spTgt spid="44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nodeType="clickEffect" presetClass="entr" presetSubtype="8" presetID="22" grpId="1" fill="hold">
                                  <p:stCondLst>
                                    <p:cond delay="0"/>
                                  </p:stCondLst>
                                  <p:iterate type="el" backwards="0">
                                    <p:tmAbs val="0"/>
                                  </p:iterate>
                                  <p:childTnLst>
                                    <p:set>
                                      <p:cBhvr>
                                        <p:cTn id="24" fill="hold"/>
                                        <p:tgtEl>
                                          <p:spTgt spid="442">
                                            <p:txEl>
                                              <p:pRg st="3" end="3"/>
                                            </p:txEl>
                                          </p:spTgt>
                                        </p:tgtEl>
                                        <p:attrNameLst>
                                          <p:attrName>style.visibility</p:attrName>
                                        </p:attrNameLst>
                                      </p:cBhvr>
                                      <p:to>
                                        <p:strVal val="visible"/>
                                      </p:to>
                                    </p:set>
                                    <p:animEffect filter="wipe(left)" transition="in">
                                      <p:cBhvr>
                                        <p:cTn id="25" dur="500"/>
                                        <p:tgtEl>
                                          <p:spTgt spid="442">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nodeType="clickEffect" presetClass="entr" presetSubtype="8" presetID="22" grpId="1" fill="hold">
                                  <p:stCondLst>
                                    <p:cond delay="0"/>
                                  </p:stCondLst>
                                  <p:iterate type="el" backwards="0">
                                    <p:tmAbs val="0"/>
                                  </p:iterate>
                                  <p:childTnLst>
                                    <p:set>
                                      <p:cBhvr>
                                        <p:cTn id="29" fill="hold"/>
                                        <p:tgtEl>
                                          <p:spTgt spid="442">
                                            <p:txEl>
                                              <p:pRg st="4" end="4"/>
                                            </p:txEl>
                                          </p:spTgt>
                                        </p:tgtEl>
                                        <p:attrNameLst>
                                          <p:attrName>style.visibility</p:attrName>
                                        </p:attrNameLst>
                                      </p:cBhvr>
                                      <p:to>
                                        <p:strVal val="visible"/>
                                      </p:to>
                                    </p:set>
                                    <p:animEffect filter="wipe(left)" transition="in">
                                      <p:cBhvr>
                                        <p:cTn id="30" dur="500"/>
                                        <p:tgtEl>
                                          <p:spTgt spid="44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nodeType="clickEffect" presetClass="entr" presetSubtype="8" presetID="22" grpId="1" fill="hold">
                                  <p:stCondLst>
                                    <p:cond delay="0"/>
                                  </p:stCondLst>
                                  <p:iterate type="el" backwards="0">
                                    <p:tmAbs val="0"/>
                                  </p:iterate>
                                  <p:childTnLst>
                                    <p:set>
                                      <p:cBhvr>
                                        <p:cTn id="34" fill="hold"/>
                                        <p:tgtEl>
                                          <p:spTgt spid="442">
                                            <p:txEl>
                                              <p:pRg st="5" end="5"/>
                                            </p:txEl>
                                          </p:spTgt>
                                        </p:tgtEl>
                                        <p:attrNameLst>
                                          <p:attrName>style.visibility</p:attrName>
                                        </p:attrNameLst>
                                      </p:cBhvr>
                                      <p:to>
                                        <p:strVal val="visible"/>
                                      </p:to>
                                    </p:set>
                                    <p:animEffect filter="wipe(left)" transition="in">
                                      <p:cBhvr>
                                        <p:cTn id="35" dur="500"/>
                                        <p:tgtEl>
                                          <p:spTgt spid="442">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442" grpId="1"/>
    </p:bldLst>
  </p:timing>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6" name="Shape 446"/>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447" name="Shape 447"/>
          <p:cNvSpPr/>
          <p:nvPr>
            <p:ph type="title" idx="4294967295"/>
          </p:nvPr>
        </p:nvSpPr>
        <p:spPr>
          <a:xfrm>
            <a:off x="0" y="274638"/>
            <a:ext cx="8229600" cy="1143001"/>
          </a:xfrm>
          <a:prstGeom prst="rect">
            <a:avLst/>
          </a:prstGeom>
        </p:spPr>
        <p:txBody>
          <a:bodyPr/>
          <a:lstStyle/>
          <a:p>
            <a:pPr lvl="0">
              <a:defRPr sz="1800">
                <a:solidFill>
                  <a:srgbClr val="000000"/>
                </a:solidFill>
              </a:defRPr>
            </a:pPr>
            <a:r>
              <a:rPr b="1" sz="3600">
                <a:solidFill>
                  <a:srgbClr val="404040"/>
                </a:solidFill>
              </a:rPr>
              <a:t>Investing: </a:t>
            </a:r>
            <a:r>
              <a:rPr b="1" sz="3600">
                <a:solidFill>
                  <a:srgbClr val="960000"/>
                </a:solidFill>
              </a:rPr>
              <a:t>Believe in asset allocation</a:t>
            </a:r>
          </a:p>
        </p:txBody>
      </p:sp>
      <p:sp>
        <p:nvSpPr>
          <p:cNvPr id="448" name="Shape 448"/>
          <p:cNvSpPr/>
          <p:nvPr>
            <p:ph type="body" idx="4294967295"/>
          </p:nvPr>
        </p:nvSpPr>
        <p:spPr>
          <a:xfrm>
            <a:off x="457200" y="1676400"/>
            <a:ext cx="8229600" cy="4525963"/>
          </a:xfrm>
          <a:prstGeom prst="rect">
            <a:avLst/>
          </a:prstGeom>
        </p:spPr>
        <p:txBody>
          <a:bodyPr/>
          <a:lstStyle/>
          <a:p>
            <a:pPr lvl="0">
              <a:defRPr sz="1800">
                <a:solidFill>
                  <a:srgbClr val="000000"/>
                </a:solidFill>
              </a:defRPr>
            </a:pPr>
            <a:r>
              <a:rPr sz="2400">
                <a:solidFill>
                  <a:srgbClr val="404040"/>
                </a:solidFill>
              </a:rPr>
              <a:t>Consider changing your allocation only . . . </a:t>
            </a:r>
            <a:endParaRPr sz="2400">
              <a:solidFill>
                <a:srgbClr val="404040"/>
              </a:solidFill>
            </a:endParaRPr>
          </a:p>
          <a:p>
            <a:pPr lvl="1" marL="558656" indent="-207818">
              <a:spcBef>
                <a:spcPts val="600"/>
              </a:spcBef>
              <a:buClr>
                <a:srgbClr val="B0BCC1"/>
              </a:buClr>
              <a:defRPr sz="1800">
                <a:solidFill>
                  <a:srgbClr val="000000"/>
                </a:solidFill>
              </a:defRPr>
            </a:pPr>
            <a:r>
              <a:rPr sz="2000">
                <a:solidFill>
                  <a:srgbClr val="404040"/>
                </a:solidFill>
              </a:rPr>
              <a:t>When your situation changes</a:t>
            </a:r>
            <a:endParaRPr sz="2200">
              <a:solidFill>
                <a:srgbClr val="404040"/>
              </a:solidFill>
            </a:endParaRPr>
          </a:p>
          <a:p>
            <a:pPr lvl="1" marL="558656" indent="-207818">
              <a:spcBef>
                <a:spcPts val="600"/>
              </a:spcBef>
              <a:buClr>
                <a:srgbClr val="B0BCC1"/>
              </a:buClr>
              <a:defRPr sz="1800">
                <a:solidFill>
                  <a:srgbClr val="000000"/>
                </a:solidFill>
              </a:defRPr>
            </a:pPr>
            <a:r>
              <a:rPr sz="2000">
                <a:solidFill>
                  <a:srgbClr val="404040"/>
                </a:solidFill>
              </a:rPr>
              <a:t>When there is a change in the risk-reward tradeoff in markets</a:t>
            </a:r>
            <a:endParaRPr sz="2200">
              <a:solidFill>
                <a:srgbClr val="404040"/>
              </a:solidFill>
            </a:endParaRPr>
          </a:p>
          <a:p>
            <a:pPr lvl="0">
              <a:defRPr sz="1800">
                <a:solidFill>
                  <a:srgbClr val="000000"/>
                </a:solidFill>
              </a:defRPr>
            </a:pPr>
            <a:r>
              <a:rPr sz="2400">
                <a:solidFill>
                  <a:srgbClr val="404040"/>
                </a:solidFill>
              </a:rPr>
              <a:t>Do not change your asset allocation out of fear or greed</a:t>
            </a:r>
            <a:endParaRPr sz="2400">
              <a:solidFill>
                <a:srgbClr val="404040"/>
              </a:solidFill>
            </a:endParaRPr>
          </a:p>
          <a:p>
            <a:pPr lvl="1" marL="228600" indent="122237">
              <a:spcBef>
                <a:spcPts val="600"/>
              </a:spcBef>
              <a:buSzTx/>
              <a:buNone/>
              <a:defRPr sz="1800">
                <a:solidFill>
                  <a:srgbClr val="000000"/>
                </a:solidFill>
              </a:defRPr>
            </a:pPr>
            <a:endParaRPr sz="2200">
              <a:solidFill>
                <a:srgbClr val="404040"/>
              </a:solidFill>
            </a:endParaRPr>
          </a:p>
          <a:p>
            <a:pPr lvl="1" marL="0" indent="274320">
              <a:spcBef>
                <a:spcPts val="600"/>
              </a:spcBef>
              <a:buSzTx/>
              <a:buNone/>
              <a:defRPr sz="1800">
                <a:solidFill>
                  <a:srgbClr val="000000"/>
                </a:solidFill>
              </a:defRPr>
            </a:pPr>
            <a:r>
              <a:rPr sz="2200">
                <a:solidFill>
                  <a:srgbClr val="404040"/>
                </a:solidFill>
              </a:rPr>
              <a:t>We can help you modify an allocation appropriate for your goals</a:t>
            </a:r>
          </a:p>
        </p:txBody>
      </p:sp>
    </p:spTree>
  </p:cSld>
  <p:clrMapOvr>
    <a:masterClrMapping/>
  </p:clrMapOvr>
  <p:transition spd="med" advClick="1">
    <p:dissolve/>
  </p:transition>
</p:sld>
</file>

<file path=ppt/slides/slide5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2" name="Shape 452"/>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453" name="Shape 453"/>
          <p:cNvSpPr/>
          <p:nvPr>
            <p:ph type="title" idx="4294967295"/>
          </p:nvPr>
        </p:nvSpPr>
        <p:spPr>
          <a:xfrm>
            <a:off x="0" y="274638"/>
            <a:ext cx="8229600" cy="1143001"/>
          </a:xfrm>
          <a:prstGeom prst="rect">
            <a:avLst/>
          </a:prstGeom>
        </p:spPr>
        <p:txBody>
          <a:bodyPr/>
          <a:lstStyle/>
          <a:p>
            <a:pPr lvl="0">
              <a:defRPr sz="1800">
                <a:solidFill>
                  <a:srgbClr val="000000"/>
                </a:solidFill>
              </a:defRPr>
            </a:pPr>
            <a:r>
              <a:rPr i="1" sz="3600">
                <a:solidFill>
                  <a:srgbClr val="404040"/>
                </a:solidFill>
              </a:rPr>
              <a:t>Investing</a:t>
            </a:r>
            <a:r>
              <a:rPr sz="3600">
                <a:solidFill>
                  <a:srgbClr val="404040"/>
                </a:solidFill>
              </a:rPr>
              <a:t>: </a:t>
            </a:r>
            <a:r>
              <a:rPr sz="3600">
                <a:solidFill>
                  <a:srgbClr val="960000"/>
                </a:solidFill>
              </a:rPr>
              <a:t>Rebalance regularly</a:t>
            </a:r>
          </a:p>
        </p:txBody>
      </p:sp>
      <p:graphicFrame>
        <p:nvGraphicFramePr>
          <p:cNvPr id="454" name="Chart 454"/>
          <p:cNvGraphicFramePr/>
          <p:nvPr/>
        </p:nvGraphicFramePr>
        <p:xfrm>
          <a:off x="1014723" y="1716385"/>
          <a:ext cx="2237347" cy="2826767"/>
        </p:xfrm>
        <a:graphic xmlns:a="http://schemas.openxmlformats.org/drawingml/2006/main">
          <a:graphicData uri="http://schemas.openxmlformats.org/drawingml/2006/chart">
            <c:chart xmlns:c="http://schemas.openxmlformats.org/drawingml/2006/chart" r:id="rId3"/>
          </a:graphicData>
        </a:graphic>
      </p:graphicFrame>
      <p:graphicFrame>
        <p:nvGraphicFramePr>
          <p:cNvPr id="455" name="Chart 455"/>
          <p:cNvGraphicFramePr/>
          <p:nvPr/>
        </p:nvGraphicFramePr>
        <p:xfrm>
          <a:off x="6026373" y="1745107"/>
          <a:ext cx="2233043" cy="2825769"/>
        </p:xfrm>
        <a:graphic xmlns:a="http://schemas.openxmlformats.org/drawingml/2006/main">
          <a:graphicData uri="http://schemas.openxmlformats.org/drawingml/2006/chart">
            <c:chart xmlns:c="http://schemas.openxmlformats.org/drawingml/2006/chart" r:id="rId4"/>
          </a:graphicData>
        </a:graphic>
      </p:graphicFrame>
      <p:sp>
        <p:nvSpPr>
          <p:cNvPr id="456" name="Shape 456"/>
          <p:cNvSpPr/>
          <p:nvPr/>
        </p:nvSpPr>
        <p:spPr>
          <a:xfrm>
            <a:off x="1408112" y="4935537"/>
            <a:ext cx="2060576"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000"/>
              </a:spcBef>
              <a:defRPr>
                <a:solidFill>
                  <a:srgbClr val="000000"/>
                </a:solidFill>
              </a:defRPr>
            </a:lvl1pPr>
          </a:lstStyle>
          <a:p>
            <a:pPr lvl="0"/>
            <a:r>
              <a:t>January 1, 2013</a:t>
            </a:r>
          </a:p>
        </p:txBody>
      </p:sp>
      <p:sp>
        <p:nvSpPr>
          <p:cNvPr id="457" name="Shape 457"/>
          <p:cNvSpPr/>
          <p:nvPr/>
        </p:nvSpPr>
        <p:spPr>
          <a:xfrm>
            <a:off x="5843587" y="4945062"/>
            <a:ext cx="1436339"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000000"/>
                </a:solidFill>
              </a:defRPr>
            </a:lvl1pPr>
          </a:lstStyle>
          <a:p>
            <a:pPr lvl="0"/>
            <a:r>
              <a:t>June 30, 2013</a:t>
            </a:r>
          </a:p>
        </p:txBody>
      </p:sp>
      <p:sp>
        <p:nvSpPr>
          <p:cNvPr id="458" name="Shape 458"/>
          <p:cNvSpPr/>
          <p:nvPr/>
        </p:nvSpPr>
        <p:spPr>
          <a:xfrm>
            <a:off x="1668463" y="3249613"/>
            <a:ext cx="1001713" cy="34539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000"/>
              </a:spcBef>
              <a:defRPr b="1">
                <a:solidFill>
                  <a:srgbClr val="000000"/>
                </a:solidFill>
              </a:defRPr>
            </a:lvl1pPr>
          </a:lstStyle>
          <a:p>
            <a:pPr lvl="0">
              <a:defRPr b="0"/>
            </a:pPr>
            <a:r>
              <a:rPr b="1"/>
              <a:t>60%</a:t>
            </a:r>
          </a:p>
        </p:txBody>
      </p:sp>
      <p:sp>
        <p:nvSpPr>
          <p:cNvPr id="459" name="Shape 459"/>
          <p:cNvSpPr/>
          <p:nvPr/>
        </p:nvSpPr>
        <p:spPr>
          <a:xfrm>
            <a:off x="2566988" y="2809874"/>
            <a:ext cx="525399" cy="34539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solidFill>
                  <a:srgbClr val="000000"/>
                </a:solidFill>
              </a:defRPr>
            </a:lvl1pPr>
          </a:lstStyle>
          <a:p>
            <a:pPr lvl="0">
              <a:defRPr b="0"/>
            </a:pPr>
            <a:r>
              <a:rPr b="1"/>
              <a:t>40%</a:t>
            </a:r>
          </a:p>
        </p:txBody>
      </p:sp>
      <p:sp>
        <p:nvSpPr>
          <p:cNvPr id="460" name="Shape 460"/>
          <p:cNvSpPr/>
          <p:nvPr/>
        </p:nvSpPr>
        <p:spPr>
          <a:xfrm>
            <a:off x="5949950" y="2666999"/>
            <a:ext cx="525399" cy="34539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solidFill>
                  <a:srgbClr val="000000"/>
                </a:solidFill>
              </a:defRPr>
            </a:lvl1pPr>
          </a:lstStyle>
          <a:p>
            <a:pPr lvl="0">
              <a:defRPr b="0"/>
            </a:pPr>
            <a:r>
              <a:rPr b="1"/>
              <a:t>40%</a:t>
            </a:r>
          </a:p>
        </p:txBody>
      </p:sp>
      <p:sp>
        <p:nvSpPr>
          <p:cNvPr id="461" name="Shape 461"/>
          <p:cNvSpPr/>
          <p:nvPr/>
        </p:nvSpPr>
        <p:spPr>
          <a:xfrm>
            <a:off x="6661150" y="3435349"/>
            <a:ext cx="525399" cy="34539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solidFill>
                  <a:srgbClr val="000000"/>
                </a:solidFill>
              </a:defRPr>
            </a:lvl1pPr>
          </a:lstStyle>
          <a:p>
            <a:pPr lvl="0">
              <a:defRPr b="0"/>
            </a:pPr>
            <a:r>
              <a:rPr b="1"/>
              <a:t>60%</a:t>
            </a:r>
          </a:p>
        </p:txBody>
      </p:sp>
      <p:sp>
        <p:nvSpPr>
          <p:cNvPr id="462" name="Shape 462"/>
          <p:cNvSpPr/>
          <p:nvPr/>
        </p:nvSpPr>
        <p:spPr>
          <a:xfrm>
            <a:off x="261938" y="5384800"/>
            <a:ext cx="6530976" cy="3835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2000">
                <a:solidFill>
                  <a:srgbClr val="000000"/>
                </a:solidFill>
              </a:defRPr>
            </a:lvl1pPr>
          </a:lstStyle>
          <a:p>
            <a:pPr lvl="0">
              <a:defRPr sz="1800"/>
            </a:pPr>
            <a:r>
              <a:rPr sz="2000"/>
              <a:t>Your advisor can help you keep your portfolio on target</a:t>
            </a:r>
          </a:p>
        </p:txBody>
      </p:sp>
      <p:sp>
        <p:nvSpPr>
          <p:cNvPr id="463" name="Shape 463"/>
          <p:cNvSpPr/>
          <p:nvPr/>
        </p:nvSpPr>
        <p:spPr>
          <a:xfrm>
            <a:off x="449263" y="1508125"/>
            <a:ext cx="6764336" cy="3835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200"/>
              </a:spcBef>
              <a:defRPr sz="2000">
                <a:solidFill>
                  <a:srgbClr val="000000"/>
                </a:solidFill>
              </a:defRPr>
            </a:lvl1pPr>
          </a:lstStyle>
          <a:p>
            <a:pPr lvl="0">
              <a:defRPr sz="1800"/>
            </a:pPr>
            <a:r>
              <a:rPr sz="2000"/>
              <a:t>Steep market changes can alter allocation dramatically</a:t>
            </a:r>
          </a:p>
        </p:txBody>
      </p:sp>
      <p:sp>
        <p:nvSpPr>
          <p:cNvPr id="464" name="Shape 464"/>
          <p:cNvSpPr/>
          <p:nvPr/>
        </p:nvSpPr>
        <p:spPr>
          <a:xfrm>
            <a:off x="407987" y="5949950"/>
            <a:ext cx="6908801" cy="2946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800"/>
              </a:spcBef>
              <a:defRPr sz="1400">
                <a:solidFill>
                  <a:srgbClr val="000000"/>
                </a:solidFill>
              </a:defRPr>
            </a:lvl1pPr>
          </a:lstStyle>
          <a:p>
            <a:pPr lvl="0">
              <a:defRPr sz="1800"/>
            </a:pPr>
            <a:r>
              <a:rPr sz="1400"/>
              <a:t>For illustration purposes only, not related to any investment</a:t>
            </a:r>
          </a:p>
        </p:txBody>
      </p:sp>
    </p:spTree>
  </p:cSld>
  <p:clrMapOvr>
    <a:masterClrMapping/>
  </p:clrMapOvr>
  <p:transition spd="med" advClick="1">
    <p:dissolve/>
  </p:transition>
</p:sld>
</file>

<file path=ppt/slides/slide5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8" name="Shape 468"/>
          <p:cNvSpPr/>
          <p:nvPr/>
        </p:nvSpPr>
        <p:spPr>
          <a:xfrm>
            <a:off x="5638800" y="6119671"/>
            <a:ext cx="2895600"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469" name="Shape 469"/>
          <p:cNvSpPr/>
          <p:nvPr>
            <p:ph type="title"/>
          </p:nvPr>
        </p:nvSpPr>
        <p:spPr>
          <a:xfrm>
            <a:off x="685800" y="533400"/>
            <a:ext cx="7772400" cy="1470025"/>
          </a:xfrm>
          <a:prstGeom prst="rect">
            <a:avLst/>
          </a:prstGeom>
        </p:spPr>
        <p:txBody>
          <a:bodyPr lIns="0" tIns="0" rIns="0" bIns="0">
            <a:normAutofit fontScale="100000" lnSpcReduction="0"/>
          </a:bodyPr>
          <a:lstStyle>
            <a:lvl1pPr defTabSz="804672">
              <a:defRPr sz="4752"/>
            </a:lvl1pPr>
          </a:lstStyle>
          <a:p>
            <a:pPr lvl="0">
              <a:defRPr sz="1800">
                <a:solidFill>
                  <a:srgbClr val="000000"/>
                </a:solidFill>
              </a:defRPr>
            </a:pPr>
            <a:r>
              <a:rPr sz="4752">
                <a:solidFill>
                  <a:srgbClr val="404040"/>
                </a:solidFill>
              </a:rPr>
              <a:t>Planning and Implementation</a:t>
            </a:r>
          </a:p>
        </p:txBody>
      </p:sp>
      <p:grpSp>
        <p:nvGrpSpPr>
          <p:cNvPr id="479" name="Group 479"/>
          <p:cNvGrpSpPr/>
          <p:nvPr/>
        </p:nvGrpSpPr>
        <p:grpSpPr>
          <a:xfrm>
            <a:off x="2546851" y="1447799"/>
            <a:ext cx="4278898" cy="4038601"/>
            <a:chOff x="0" y="0"/>
            <a:chExt cx="4278897" cy="4038599"/>
          </a:xfrm>
        </p:grpSpPr>
        <p:grpSp>
          <p:nvGrpSpPr>
            <p:cNvPr id="472" name="Group 472"/>
            <p:cNvGrpSpPr/>
            <p:nvPr/>
          </p:nvGrpSpPr>
          <p:grpSpPr>
            <a:xfrm>
              <a:off x="896802" y="-1"/>
              <a:ext cx="2485293" cy="2485294"/>
              <a:chOff x="0" y="0"/>
              <a:chExt cx="2485292" cy="2485292"/>
            </a:xfrm>
          </p:grpSpPr>
          <p:sp>
            <p:nvSpPr>
              <p:cNvPr id="470" name="Shape 470"/>
              <p:cNvSpPr/>
              <p:nvPr/>
            </p:nvSpPr>
            <p:spPr>
              <a:xfrm>
                <a:off x="-1" y="-1"/>
                <a:ext cx="2485294" cy="2485294"/>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93300">
                  <a:alpha val="49804"/>
                </a:srgbClr>
              </a:solidFill>
              <a:ln w="31750" cap="flat">
                <a:solidFill>
                  <a:srgbClr val="000000"/>
                </a:solidFill>
                <a:prstDash val="solid"/>
                <a:bevel/>
              </a:ln>
              <a:effectLst/>
            </p:spPr>
            <p:txBody>
              <a:bodyPr wrap="square" lIns="0" tIns="0" rIns="0" bIns="0" numCol="1" anchor="ctr">
                <a:noAutofit/>
              </a:bodyPr>
              <a:lstStyle/>
              <a:p>
                <a:pPr lvl="0" algn="ctr">
                  <a:defRPr sz="3913">
                    <a:solidFill>
                      <a:srgbClr val="000000"/>
                    </a:solidFill>
                  </a:defRPr>
                </a:pPr>
              </a:p>
            </p:txBody>
          </p:sp>
          <p:sp>
            <p:nvSpPr>
              <p:cNvPr id="471" name="Shape 471"/>
              <p:cNvSpPr/>
              <p:nvPr/>
            </p:nvSpPr>
            <p:spPr>
              <a:xfrm>
                <a:off x="363963" y="53926"/>
                <a:ext cx="1757366" cy="2377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3913">
                    <a:solidFill>
                      <a:srgbClr val="000000"/>
                    </a:solidFill>
                  </a:defRPr>
                </a:lvl1pPr>
              </a:lstStyle>
              <a:p>
                <a:pPr lvl="0">
                  <a:defRPr sz="1800"/>
                </a:pPr>
                <a:r>
                  <a:rPr sz="3913"/>
                  <a:t>Financial Investment</a:t>
                </a:r>
              </a:p>
            </p:txBody>
          </p:sp>
        </p:grpSp>
        <p:grpSp>
          <p:nvGrpSpPr>
            <p:cNvPr id="475" name="Group 475"/>
            <p:cNvGrpSpPr/>
            <p:nvPr/>
          </p:nvGrpSpPr>
          <p:grpSpPr>
            <a:xfrm>
              <a:off x="1793605" y="1553307"/>
              <a:ext cx="2485293" cy="2485293"/>
              <a:chOff x="0" y="0"/>
              <a:chExt cx="2485292" cy="2485292"/>
            </a:xfrm>
          </p:grpSpPr>
          <p:sp>
            <p:nvSpPr>
              <p:cNvPr id="473" name="Shape 473"/>
              <p:cNvSpPr/>
              <p:nvPr/>
            </p:nvSpPr>
            <p:spPr>
              <a:xfrm>
                <a:off x="-1" y="-1"/>
                <a:ext cx="2485294" cy="2485294"/>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08080">
                  <a:alpha val="50000"/>
                </a:srgbClr>
              </a:solidFill>
              <a:ln w="31750" cap="flat">
                <a:solidFill>
                  <a:srgbClr val="000000"/>
                </a:solidFill>
                <a:prstDash val="solid"/>
                <a:bevel/>
              </a:ln>
              <a:effectLst/>
            </p:spPr>
            <p:txBody>
              <a:bodyPr wrap="square" lIns="0" tIns="0" rIns="0" bIns="0" numCol="1" anchor="ctr">
                <a:noAutofit/>
              </a:bodyPr>
              <a:lstStyle/>
              <a:p>
                <a:pPr lvl="0" algn="ctr">
                  <a:defRPr sz="3913">
                    <a:solidFill>
                      <a:srgbClr val="000000"/>
                    </a:solidFill>
                  </a:defRPr>
                </a:pPr>
              </a:p>
            </p:txBody>
          </p:sp>
          <p:sp>
            <p:nvSpPr>
              <p:cNvPr id="474" name="Shape 474"/>
              <p:cNvSpPr/>
              <p:nvPr/>
            </p:nvSpPr>
            <p:spPr>
              <a:xfrm>
                <a:off x="363963" y="339676"/>
                <a:ext cx="1757366" cy="18059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3913">
                    <a:solidFill>
                      <a:srgbClr val="000000"/>
                    </a:solidFill>
                  </a:defRPr>
                </a:lvl1pPr>
              </a:lstStyle>
              <a:p>
                <a:pPr lvl="0">
                  <a:defRPr sz="1800"/>
                </a:pPr>
                <a:r>
                  <a:rPr sz="3913"/>
                  <a:t>Retirement Estate</a:t>
                </a:r>
              </a:p>
            </p:txBody>
          </p:sp>
        </p:grpSp>
        <p:grpSp>
          <p:nvGrpSpPr>
            <p:cNvPr id="478" name="Group 478"/>
            <p:cNvGrpSpPr/>
            <p:nvPr/>
          </p:nvGrpSpPr>
          <p:grpSpPr>
            <a:xfrm>
              <a:off x="-1" y="1553307"/>
              <a:ext cx="2485294" cy="2485293"/>
              <a:chOff x="0" y="0"/>
              <a:chExt cx="2485292" cy="2485292"/>
            </a:xfrm>
          </p:grpSpPr>
          <p:sp>
            <p:nvSpPr>
              <p:cNvPr id="476" name="Shape 476"/>
              <p:cNvSpPr/>
              <p:nvPr/>
            </p:nvSpPr>
            <p:spPr>
              <a:xfrm>
                <a:off x="-1" y="-1"/>
                <a:ext cx="2485294" cy="2485294"/>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0917B">
                  <a:alpha val="50000"/>
                </a:srgbClr>
              </a:solidFill>
              <a:ln w="31750" cap="flat">
                <a:solidFill>
                  <a:srgbClr val="000000"/>
                </a:solidFill>
                <a:prstDash val="solid"/>
                <a:bevel/>
              </a:ln>
              <a:effectLst/>
            </p:spPr>
            <p:txBody>
              <a:bodyPr wrap="square" lIns="0" tIns="0" rIns="0" bIns="0" numCol="1" anchor="ctr">
                <a:noAutofit/>
              </a:bodyPr>
              <a:lstStyle/>
              <a:p>
                <a:pPr lvl="0" algn="ctr">
                  <a:defRPr sz="3913">
                    <a:solidFill>
                      <a:srgbClr val="000000"/>
                    </a:solidFill>
                  </a:defRPr>
                </a:pPr>
              </a:p>
            </p:txBody>
          </p:sp>
          <p:sp>
            <p:nvSpPr>
              <p:cNvPr id="477" name="Shape 477"/>
              <p:cNvSpPr/>
              <p:nvPr/>
            </p:nvSpPr>
            <p:spPr>
              <a:xfrm>
                <a:off x="363963" y="911175"/>
                <a:ext cx="1757366" cy="6629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3913">
                    <a:solidFill>
                      <a:srgbClr val="000000"/>
                    </a:solidFill>
                  </a:defRPr>
                </a:lvl1pPr>
              </a:lstStyle>
              <a:p>
                <a:pPr lvl="0">
                  <a:defRPr sz="1800"/>
                </a:pPr>
                <a:r>
                  <a:rPr sz="3913"/>
                  <a:t>Tax</a:t>
                </a:r>
              </a:p>
            </p:txBody>
          </p:sp>
        </p:grpSp>
      </p:grpSp>
      <p:pic>
        <p:nvPicPr>
          <p:cNvPr id="480" name="image11.jpg" descr="logo_aatttp"/>
          <p:cNvPicPr/>
          <p:nvPr/>
        </p:nvPicPr>
        <p:blipFill>
          <a:blip r:embed="rId2">
            <a:extLst/>
          </a:blip>
          <a:stretch>
            <a:fillRect/>
          </a:stretch>
        </p:blipFill>
        <p:spPr>
          <a:xfrm>
            <a:off x="4267200" y="3733800"/>
            <a:ext cx="717352" cy="292104"/>
          </a:xfrm>
          <a:prstGeom prst="rect">
            <a:avLst/>
          </a:prstGeom>
          <a:ln w="12700">
            <a:miter lim="400000"/>
          </a:ln>
        </p:spPr>
      </p:pic>
      <p:sp>
        <p:nvSpPr>
          <p:cNvPr id="481" name="Shape 481"/>
          <p:cNvSpPr/>
          <p:nvPr/>
        </p:nvSpPr>
        <p:spPr>
          <a:xfrm>
            <a:off x="381000" y="5334000"/>
            <a:ext cx="8534400" cy="904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lgn="ctr">
              <a:defRPr>
                <a:solidFill>
                  <a:srgbClr val="000000"/>
                </a:solidFill>
              </a:defRPr>
            </a:pPr>
            <a:r>
              <a:rPr sz="2800"/>
              <a:t>What is your blend of taxable, tax deferred, </a:t>
            </a:r>
          </a:p>
          <a:p>
            <a:pPr lvl="0" algn="ctr">
              <a:defRPr>
                <a:solidFill>
                  <a:srgbClr val="000000"/>
                </a:solidFill>
              </a:defRPr>
            </a:pPr>
            <a:r>
              <a:rPr sz="2800"/>
              <a:t>and tax free investments?</a:t>
            </a:r>
          </a:p>
        </p:txBody>
      </p:sp>
    </p:spTree>
  </p:cSld>
  <p:clrMapOvr>
    <a:masterClrMapping/>
  </p:clrMapOvr>
  <p:transition spd="med" advClick="1"/>
</p:sld>
</file>

<file path=ppt/slides/slide5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3" name="Shape 483"/>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484" name="Shape 484"/>
          <p:cNvSpPr/>
          <p:nvPr>
            <p:ph type="title"/>
          </p:nvPr>
        </p:nvSpPr>
        <p:spPr>
          <a:xfrm>
            <a:off x="900113" y="244157"/>
            <a:ext cx="7345361" cy="1339851"/>
          </a:xfrm>
          <a:prstGeom prst="rect">
            <a:avLst/>
          </a:prstGeom>
        </p:spPr>
        <p:txBody>
          <a:bodyPr/>
          <a:lstStyle/>
          <a:p>
            <a:pPr lvl="0">
              <a:defRPr sz="1800">
                <a:solidFill>
                  <a:srgbClr val="000000"/>
                </a:solidFill>
              </a:defRPr>
            </a:pPr>
            <a:r>
              <a:rPr sz="4800">
                <a:solidFill>
                  <a:srgbClr val="404040"/>
                </a:solidFill>
              </a:rPr>
              <a:t>Portfolio Review</a:t>
            </a:r>
          </a:p>
        </p:txBody>
      </p:sp>
      <p:sp>
        <p:nvSpPr>
          <p:cNvPr id="485" name="Shape 485"/>
          <p:cNvSpPr/>
          <p:nvPr>
            <p:ph type="body" idx="1"/>
          </p:nvPr>
        </p:nvSpPr>
        <p:spPr>
          <a:xfrm>
            <a:off x="609599" y="1828799"/>
            <a:ext cx="7650165" cy="4693922"/>
          </a:xfrm>
          <a:prstGeom prst="rect">
            <a:avLst/>
          </a:prstGeom>
        </p:spPr>
        <p:txBody>
          <a:bodyPr/>
          <a:lstStyle/>
          <a:p>
            <a:pPr lvl="0">
              <a:buSzTx/>
              <a:buNone/>
              <a:defRPr sz="1800">
                <a:solidFill>
                  <a:srgbClr val="000000"/>
                </a:solidFill>
              </a:defRPr>
            </a:pPr>
            <a:r>
              <a:rPr sz="2000">
                <a:solidFill>
                  <a:srgbClr val="404040"/>
                </a:solidFill>
              </a:rPr>
              <a:t>(for illustration purposes only, disregard the portfolio and numbers)</a:t>
            </a:r>
            <a:endParaRPr sz="2000">
              <a:solidFill>
                <a:srgbClr val="404040"/>
              </a:solidFill>
            </a:endParaRPr>
          </a:p>
          <a:p>
            <a:pPr lvl="0">
              <a:defRPr sz="1800">
                <a:solidFill>
                  <a:srgbClr val="000000"/>
                </a:solidFill>
              </a:defRPr>
            </a:pPr>
            <a:endParaRPr sz="2000">
              <a:solidFill>
                <a:srgbClr val="404040"/>
              </a:solidFill>
            </a:endParaRPr>
          </a:p>
          <a:p>
            <a:pPr lvl="0">
              <a:defRPr sz="1800">
                <a:solidFill>
                  <a:srgbClr val="000000"/>
                </a:solidFill>
              </a:defRPr>
            </a:pPr>
            <a:r>
              <a:rPr sz="2400">
                <a:solidFill>
                  <a:srgbClr val="404040"/>
                </a:solidFill>
              </a:rPr>
              <a:t>Diversification</a:t>
            </a:r>
            <a:endParaRPr sz="2400">
              <a:solidFill>
                <a:srgbClr val="404040"/>
              </a:solidFill>
            </a:endParaRPr>
          </a:p>
          <a:p>
            <a:pPr lvl="0">
              <a:defRPr sz="1800">
                <a:solidFill>
                  <a:srgbClr val="000000"/>
                </a:solidFill>
              </a:defRPr>
            </a:pPr>
            <a:r>
              <a:rPr sz="2400">
                <a:solidFill>
                  <a:srgbClr val="404040"/>
                </a:solidFill>
              </a:rPr>
              <a:t>Asset Allocation</a:t>
            </a:r>
          </a:p>
        </p:txBody>
      </p:sp>
      <p:pic>
        <p:nvPicPr>
          <p:cNvPr id="486" name="image40.jpg" descr="asset"/>
          <p:cNvPicPr/>
          <p:nvPr/>
        </p:nvPicPr>
        <p:blipFill>
          <a:blip r:embed="rId2">
            <a:extLst/>
          </a:blip>
          <a:stretch>
            <a:fillRect/>
          </a:stretch>
        </p:blipFill>
        <p:spPr>
          <a:xfrm>
            <a:off x="4038600" y="2438400"/>
            <a:ext cx="4648200" cy="3446463"/>
          </a:xfrm>
          <a:prstGeom prst="rect">
            <a:avLst/>
          </a:prstGeom>
          <a:ln w="12700">
            <a:miter lim="400000"/>
          </a:ln>
        </p:spPr>
      </p:pic>
    </p:spTree>
  </p:cSld>
  <p:clrMapOvr>
    <a:masterClrMapping/>
  </p:clrMapOvr>
  <p:transition spd="med" advClick="1"/>
</p:sld>
</file>

<file path=ppt/slides/slide5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8" name="Shape 488"/>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489" name="Shape 489"/>
          <p:cNvSpPr/>
          <p:nvPr>
            <p:ph type="title"/>
          </p:nvPr>
        </p:nvSpPr>
        <p:spPr>
          <a:xfrm>
            <a:off x="914400" y="381000"/>
            <a:ext cx="7345361" cy="2209800"/>
          </a:xfrm>
          <a:prstGeom prst="rect">
            <a:avLst/>
          </a:prstGeom>
        </p:spPr>
        <p:txBody>
          <a:bodyPr/>
          <a:lstStyle/>
          <a:p>
            <a:pPr lvl="0" defTabSz="630936">
              <a:defRPr sz="1800">
                <a:solidFill>
                  <a:srgbClr val="000000"/>
                </a:solidFill>
              </a:defRPr>
            </a:pPr>
            <a:r>
              <a:rPr sz="2967">
                <a:solidFill>
                  <a:srgbClr val="404040"/>
                </a:solidFill>
              </a:rPr>
              <a:t>The Right Investments</a:t>
            </a:r>
            <a:br>
              <a:rPr sz="2967">
                <a:solidFill>
                  <a:srgbClr val="404040"/>
                </a:solidFill>
              </a:rPr>
            </a:br>
            <a:r>
              <a:rPr sz="2967">
                <a:solidFill>
                  <a:srgbClr val="404040"/>
                </a:solidFill>
              </a:rPr>
              <a:t>Traditional IRA</a:t>
            </a:r>
            <a:br>
              <a:rPr sz="2967">
                <a:solidFill>
                  <a:srgbClr val="404040"/>
                </a:solidFill>
              </a:rPr>
            </a:br>
            <a:br>
              <a:rPr sz="2967">
                <a:solidFill>
                  <a:srgbClr val="404040"/>
                </a:solidFill>
              </a:rPr>
            </a:br>
            <a:br>
              <a:rPr sz="2967">
                <a:solidFill>
                  <a:srgbClr val="404040"/>
                </a:solidFill>
              </a:rPr>
            </a:br>
            <a:r>
              <a:rPr sz="1311">
                <a:solidFill>
                  <a:srgbClr val="404040"/>
                </a:solidFill>
              </a:rPr>
              <a:t>(These old semi-thumb rules should be reexamined)</a:t>
            </a:r>
            <a:br>
              <a:rPr sz="1311">
                <a:solidFill>
                  <a:srgbClr val="404040"/>
                </a:solidFill>
              </a:rPr>
            </a:br>
          </a:p>
        </p:txBody>
      </p:sp>
      <p:sp>
        <p:nvSpPr>
          <p:cNvPr id="490" name="Shape 490"/>
          <p:cNvSpPr/>
          <p:nvPr>
            <p:ph type="body" idx="1"/>
          </p:nvPr>
        </p:nvSpPr>
        <p:spPr>
          <a:xfrm>
            <a:off x="762000" y="2057400"/>
            <a:ext cx="4191000" cy="2362200"/>
          </a:xfrm>
          <a:prstGeom prst="rect">
            <a:avLst/>
          </a:prstGeom>
        </p:spPr>
        <p:txBody>
          <a:bodyPr/>
          <a:lstStyle/>
          <a:p>
            <a:pPr lvl="0">
              <a:lnSpc>
                <a:spcPct val="80000"/>
              </a:lnSpc>
              <a:buSzTx/>
              <a:buNone/>
              <a:defRPr sz="1800">
                <a:solidFill>
                  <a:srgbClr val="000000"/>
                </a:solidFill>
              </a:defRPr>
            </a:pPr>
            <a:r>
              <a:rPr b="1" sz="1700">
                <a:solidFill>
                  <a:srgbClr val="404040"/>
                </a:solidFill>
                <a:effectLst>
                  <a:outerShdw sx="100000" sy="100000" kx="0" ky="0" algn="b" rotWithShape="0" blurRad="38100" dist="38100" dir="2700000">
                    <a:srgbClr val="C0C0C0"/>
                  </a:outerShdw>
                </a:effectLst>
              </a:rPr>
              <a:t>    </a:t>
            </a:r>
            <a:endParaRPr sz="1700">
              <a:solidFill>
                <a:srgbClr val="404040"/>
              </a:solidFill>
            </a:endParaRPr>
          </a:p>
          <a:p>
            <a:pPr lvl="0">
              <a:lnSpc>
                <a:spcPct val="80000"/>
              </a:lnSpc>
              <a:buSzTx/>
              <a:buNone/>
              <a:defRPr sz="1800">
                <a:solidFill>
                  <a:srgbClr val="000000"/>
                </a:solidFill>
              </a:defRPr>
            </a:pPr>
            <a:r>
              <a:rPr b="1" sz="1700">
                <a:solidFill>
                  <a:srgbClr val="404040"/>
                </a:solidFill>
                <a:effectLst>
                  <a:outerShdw sx="100000" sy="100000" kx="0" ky="0" algn="b" rotWithShape="0" blurRad="38100" dist="38100" dir="2700000">
                    <a:srgbClr val="C0C0C0"/>
                  </a:outerShdw>
                </a:effectLst>
              </a:rPr>
              <a:t>Inside IRA</a:t>
            </a:r>
            <a:endParaRPr sz="1700">
              <a:solidFill>
                <a:srgbClr val="404040"/>
              </a:solidFill>
            </a:endParaRPr>
          </a:p>
          <a:p>
            <a:pPr lvl="0" marL="403411" indent="-403411">
              <a:lnSpc>
                <a:spcPct val="80000"/>
              </a:lnSpc>
              <a:defRPr sz="1800">
                <a:solidFill>
                  <a:srgbClr val="000000"/>
                </a:solidFill>
              </a:defRPr>
            </a:pPr>
            <a:r>
              <a:rPr sz="2000">
                <a:solidFill>
                  <a:srgbClr val="404040"/>
                </a:solidFill>
              </a:rPr>
              <a:t>Growth Mutual Funds</a:t>
            </a:r>
            <a:endParaRPr sz="1700">
              <a:solidFill>
                <a:srgbClr val="404040"/>
              </a:solidFill>
            </a:endParaRPr>
          </a:p>
          <a:p>
            <a:pPr lvl="0" marL="403411" indent="-403411">
              <a:lnSpc>
                <a:spcPct val="80000"/>
              </a:lnSpc>
              <a:defRPr sz="1800">
                <a:solidFill>
                  <a:srgbClr val="000000"/>
                </a:solidFill>
              </a:defRPr>
            </a:pPr>
            <a:r>
              <a:rPr sz="2000">
                <a:solidFill>
                  <a:srgbClr val="404040"/>
                </a:solidFill>
              </a:rPr>
              <a:t>Short-Hold Stocks</a:t>
            </a:r>
            <a:endParaRPr sz="1700">
              <a:solidFill>
                <a:srgbClr val="404040"/>
              </a:solidFill>
            </a:endParaRPr>
          </a:p>
          <a:p>
            <a:pPr lvl="0" marL="403411" indent="-403411">
              <a:lnSpc>
                <a:spcPct val="80000"/>
              </a:lnSpc>
              <a:defRPr sz="1800">
                <a:solidFill>
                  <a:srgbClr val="000000"/>
                </a:solidFill>
              </a:defRPr>
            </a:pPr>
            <a:r>
              <a:rPr sz="2000">
                <a:solidFill>
                  <a:srgbClr val="404040"/>
                </a:solidFill>
              </a:rPr>
              <a:t>Taxable Bonds</a:t>
            </a:r>
          </a:p>
        </p:txBody>
      </p:sp>
      <p:sp>
        <p:nvSpPr>
          <p:cNvPr id="491" name="Shape 491"/>
          <p:cNvSpPr/>
          <p:nvPr/>
        </p:nvSpPr>
        <p:spPr>
          <a:xfrm>
            <a:off x="4038600" y="2514600"/>
            <a:ext cx="4648200" cy="21336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lvl="0" marL="342900" indent="-342900">
              <a:lnSpc>
                <a:spcPct val="80000"/>
              </a:lnSpc>
              <a:spcBef>
                <a:spcPts val="2000"/>
              </a:spcBef>
              <a:defRPr>
                <a:solidFill>
                  <a:srgbClr val="000000"/>
                </a:solidFill>
              </a:defRPr>
            </a:pPr>
            <a:r>
              <a:rPr b="1" sz="1700">
                <a:solidFill>
                  <a:srgbClr val="404040"/>
                </a:solidFill>
                <a:effectLst>
                  <a:outerShdw sx="100000" sy="100000" kx="0" ky="0" algn="b" rotWithShape="0" blurRad="38100" dist="38100" dir="2700000">
                    <a:srgbClr val="C0C0C0"/>
                  </a:outerShdw>
                </a:effectLst>
              </a:rPr>
              <a:t>   Outside IRA</a:t>
            </a:r>
            <a:endParaRPr sz="1700">
              <a:solidFill>
                <a:srgbClr val="404040"/>
              </a:solidFill>
            </a:endParaRPr>
          </a:p>
          <a:p>
            <a:pPr lvl="0" marL="403411" indent="-403411">
              <a:lnSpc>
                <a:spcPct val="80000"/>
              </a:lnSpc>
              <a:spcBef>
                <a:spcPts val="2000"/>
              </a:spcBef>
              <a:buClr>
                <a:srgbClr val="404040"/>
              </a:buClr>
              <a:buSzPct val="100000"/>
              <a:buFont typeface="Arial"/>
              <a:buChar char="•"/>
              <a:defRPr>
                <a:solidFill>
                  <a:srgbClr val="000000"/>
                </a:solidFill>
              </a:defRPr>
            </a:pPr>
            <a:r>
              <a:rPr sz="2000">
                <a:solidFill>
                  <a:srgbClr val="404040"/>
                </a:solidFill>
              </a:rPr>
              <a:t>Index/Low Turnover Mutual Funds</a:t>
            </a:r>
            <a:endParaRPr sz="1700">
              <a:solidFill>
                <a:srgbClr val="404040"/>
              </a:solidFill>
            </a:endParaRPr>
          </a:p>
          <a:p>
            <a:pPr lvl="0" marL="403411" indent="-403411">
              <a:lnSpc>
                <a:spcPct val="80000"/>
              </a:lnSpc>
              <a:spcBef>
                <a:spcPts val="2000"/>
              </a:spcBef>
              <a:buClr>
                <a:srgbClr val="404040"/>
              </a:buClr>
              <a:buSzPct val="100000"/>
              <a:buFont typeface="Arial"/>
              <a:buChar char="•"/>
              <a:defRPr>
                <a:solidFill>
                  <a:srgbClr val="000000"/>
                </a:solidFill>
              </a:defRPr>
            </a:pPr>
            <a:r>
              <a:rPr sz="2000">
                <a:solidFill>
                  <a:srgbClr val="404040"/>
                </a:solidFill>
              </a:rPr>
              <a:t>Long-Hold Stocks</a:t>
            </a:r>
            <a:endParaRPr sz="1700">
              <a:solidFill>
                <a:srgbClr val="404040"/>
              </a:solidFill>
            </a:endParaRPr>
          </a:p>
          <a:p>
            <a:pPr lvl="0" marL="403411" indent="-403411">
              <a:lnSpc>
                <a:spcPct val="80000"/>
              </a:lnSpc>
              <a:spcBef>
                <a:spcPts val="2000"/>
              </a:spcBef>
              <a:buClr>
                <a:srgbClr val="404040"/>
              </a:buClr>
              <a:buSzPct val="100000"/>
              <a:buFont typeface="Arial"/>
              <a:buChar char="•"/>
              <a:defRPr>
                <a:solidFill>
                  <a:srgbClr val="000000"/>
                </a:solidFill>
              </a:defRPr>
            </a:pPr>
            <a:r>
              <a:rPr sz="2000">
                <a:solidFill>
                  <a:srgbClr val="404040"/>
                </a:solidFill>
              </a:rPr>
              <a:t>Tax-Free Bonds</a:t>
            </a:r>
          </a:p>
        </p:txBody>
      </p:sp>
      <p:sp>
        <p:nvSpPr>
          <p:cNvPr id="492" name="Shape 492"/>
          <p:cNvSpPr/>
          <p:nvPr/>
        </p:nvSpPr>
        <p:spPr>
          <a:xfrm>
            <a:off x="1524000" y="4419599"/>
            <a:ext cx="6400800" cy="364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lgn="ctr">
              <a:defRPr>
                <a:solidFill>
                  <a:srgbClr val="000000"/>
                </a:solidFill>
              </a:defRPr>
            </a:pPr>
            <a:r>
              <a:rPr sz="4000" u="sng"/>
              <a:t>Roth IRA</a:t>
            </a:r>
          </a:p>
          <a:p>
            <a:pPr lvl="0" algn="ctr">
              <a:buSzPct val="100000"/>
              <a:buFont typeface="Arial"/>
              <a:buChar char="•"/>
              <a:defRPr>
                <a:solidFill>
                  <a:srgbClr val="000000"/>
                </a:solidFill>
              </a:defRPr>
            </a:pPr>
            <a:r>
              <a:rPr sz="2400"/>
              <a:t>Risk/Return Analysis</a:t>
            </a:r>
          </a:p>
          <a:p>
            <a:pPr lvl="0" algn="ctr">
              <a:buSzPct val="100000"/>
              <a:buFont typeface="Arial"/>
              <a:buChar char="•"/>
              <a:defRPr>
                <a:solidFill>
                  <a:srgbClr val="000000"/>
                </a:solidFill>
              </a:defRPr>
            </a:pPr>
            <a:r>
              <a:rPr sz="2400"/>
              <a:t>Time Horizon</a:t>
            </a:r>
          </a:p>
          <a:p>
            <a:pPr lvl="0" algn="ctr">
              <a:buSzPct val="100000"/>
              <a:buFont typeface="Arial"/>
              <a:buChar char="•"/>
              <a:defRPr>
                <a:solidFill>
                  <a:srgbClr val="000000"/>
                </a:solidFill>
              </a:defRPr>
            </a:pPr>
            <a:endParaRPr sz="900"/>
          </a:p>
          <a:p>
            <a:pPr lvl="0" algn="ctr">
              <a:defRPr>
                <a:solidFill>
                  <a:srgbClr val="000000"/>
                </a:solidFill>
              </a:defRPr>
            </a:pPr>
            <a:r>
              <a:rPr sz="2400"/>
              <a:t>Outside IRA: Income Tax Basis Planning</a:t>
            </a:r>
          </a:p>
          <a:p>
            <a:pPr lvl="0" algn="ctr">
              <a:defRPr>
                <a:solidFill>
                  <a:srgbClr val="000000"/>
                </a:solidFill>
              </a:defRPr>
            </a:pPr>
            <a:endParaRPr sz="2400" u="sng"/>
          </a:p>
          <a:p>
            <a:pPr lvl="0" algn="ctr">
              <a:defRPr>
                <a:solidFill>
                  <a:srgbClr val="000000"/>
                </a:solidFill>
              </a:defRPr>
            </a:pPr>
            <a:endParaRPr sz="2400"/>
          </a:p>
          <a:p>
            <a:pPr lvl="0" algn="ctr">
              <a:buSzPct val="100000"/>
              <a:buFont typeface="Arial"/>
              <a:buChar char="•"/>
              <a:defRPr>
                <a:solidFill>
                  <a:srgbClr val="000000"/>
                </a:solidFill>
              </a:defRPr>
            </a:pPr>
            <a:endParaRPr sz="2400"/>
          </a:p>
          <a:p>
            <a:pPr lvl="0" algn="ctr">
              <a:buSzPct val="100000"/>
              <a:buFont typeface="Arial"/>
              <a:buChar char="•"/>
              <a:defRPr>
                <a:solidFill>
                  <a:srgbClr val="000000"/>
                </a:solidFill>
              </a:defRPr>
            </a:pPr>
            <a:endParaRPr sz="2400" u="sng"/>
          </a:p>
        </p:txBody>
      </p:sp>
    </p:spTree>
  </p:cSld>
  <p:clrMapOvr>
    <a:masterClrMapping/>
  </p:clrMapOvr>
  <p:transition spd="med" advClick="1"/>
</p:sld>
</file>

<file path=ppt/slides/slide6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4" name="Shape 494"/>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495" name="Shape 495"/>
          <p:cNvSpPr/>
          <p:nvPr>
            <p:ph type="title"/>
          </p:nvPr>
        </p:nvSpPr>
        <p:spPr>
          <a:xfrm>
            <a:off x="900113" y="244157"/>
            <a:ext cx="7345361" cy="1339851"/>
          </a:xfrm>
          <a:prstGeom prst="rect">
            <a:avLst/>
          </a:prstGeom>
        </p:spPr>
        <p:txBody>
          <a:bodyPr/>
          <a:lstStyle/>
          <a:p>
            <a:pPr lvl="0">
              <a:defRPr sz="1800">
                <a:solidFill>
                  <a:srgbClr val="000000"/>
                </a:solidFill>
              </a:defRPr>
            </a:pPr>
            <a:r>
              <a:rPr sz="4800">
                <a:solidFill>
                  <a:srgbClr val="404040"/>
                </a:solidFill>
              </a:rPr>
              <a:t>Don’t Procrastinate!</a:t>
            </a:r>
          </a:p>
        </p:txBody>
      </p:sp>
      <p:sp>
        <p:nvSpPr>
          <p:cNvPr id="496" name="Shape 496"/>
          <p:cNvSpPr/>
          <p:nvPr>
            <p:ph type="body" idx="4294967295"/>
          </p:nvPr>
        </p:nvSpPr>
        <p:spPr>
          <a:xfrm>
            <a:off x="609600" y="1905000"/>
            <a:ext cx="8229600" cy="1676400"/>
          </a:xfrm>
          <a:prstGeom prst="rect">
            <a:avLst/>
          </a:prstGeom>
        </p:spPr>
        <p:txBody>
          <a:bodyPr/>
          <a:lstStyle>
            <a:lvl1pPr>
              <a:buSzTx/>
              <a:buNone/>
            </a:lvl1pPr>
          </a:lstStyle>
          <a:p>
            <a:pPr lvl="0">
              <a:defRPr sz="1800">
                <a:solidFill>
                  <a:srgbClr val="000000"/>
                </a:solidFill>
              </a:defRPr>
            </a:pPr>
            <a:r>
              <a:rPr sz="2400">
                <a:solidFill>
                  <a:srgbClr val="404040"/>
                </a:solidFill>
              </a:rPr>
              <a:t>Because…</a:t>
            </a:r>
          </a:p>
        </p:txBody>
      </p:sp>
      <p:pic>
        <p:nvPicPr>
          <p:cNvPr id="497" name="image41.jpg" descr="takeitwithyou1"/>
          <p:cNvPicPr/>
          <p:nvPr/>
        </p:nvPicPr>
        <p:blipFill>
          <a:blip r:embed="rId2">
            <a:extLst/>
          </a:blip>
          <a:stretch>
            <a:fillRect/>
          </a:stretch>
        </p:blipFill>
        <p:spPr>
          <a:xfrm>
            <a:off x="1981200" y="2667000"/>
            <a:ext cx="5019675" cy="3011489"/>
          </a:xfrm>
          <a:prstGeom prst="rect">
            <a:avLst/>
          </a:prstGeom>
          <a:ln w="12700">
            <a:miter lim="400000"/>
          </a:ln>
        </p:spPr>
      </p:pic>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4" presetID="7" grpId="1" fill="hold">
                                  <p:stCondLst>
                                    <p:cond delay="0"/>
                                  </p:stCondLst>
                                  <p:iterate type="el" backwards="0">
                                    <p:tmAbs val="0"/>
                                  </p:iterate>
                                  <p:childTnLst>
                                    <p:set>
                                      <p:cBhvr>
                                        <p:cTn id="6" fill="hold"/>
                                        <p:tgtEl>
                                          <p:spTgt spid="497"/>
                                        </p:tgtEl>
                                        <p:attrNameLst>
                                          <p:attrName>style.visibility</p:attrName>
                                        </p:attrNameLst>
                                      </p:cBhvr>
                                      <p:to>
                                        <p:strVal val="visible"/>
                                      </p:to>
                                    </p:set>
                                    <p:anim calcmode="lin" valueType="num">
                                      <p:cBhvr>
                                        <p:cTn id="7" dur="5000" fill="hold"/>
                                        <p:tgtEl>
                                          <p:spTgt spid="497"/>
                                        </p:tgtEl>
                                        <p:attrNameLst>
                                          <p:attrName>ppt_x</p:attrName>
                                        </p:attrNameLst>
                                      </p:cBhvr>
                                      <p:tavLst>
                                        <p:tav tm="0">
                                          <p:val>
                                            <p:strVal val="#ppt_x"/>
                                          </p:val>
                                        </p:tav>
                                        <p:tav tm="100000">
                                          <p:val>
                                            <p:strVal val="#ppt_x"/>
                                          </p:val>
                                        </p:tav>
                                      </p:tavLst>
                                    </p:anim>
                                    <p:anim calcmode="lin" valueType="num">
                                      <p:cBhvr>
                                        <p:cTn id="8" dur="5000" fill="hold"/>
                                        <p:tgtEl>
                                          <p:spTgt spid="4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97" grpId="1"/>
    </p:bldLst>
  </p:timing>
</p:sld>
</file>

<file path=ppt/slides/slide6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9" name="Shape 499"/>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500" name="Shape 500"/>
          <p:cNvSpPr/>
          <p:nvPr>
            <p:ph type="title"/>
          </p:nvPr>
        </p:nvSpPr>
        <p:spPr>
          <a:xfrm>
            <a:off x="304800" y="304800"/>
            <a:ext cx="8305800" cy="1143000"/>
          </a:xfrm>
          <a:prstGeom prst="rect">
            <a:avLst/>
          </a:prstGeom>
        </p:spPr>
        <p:txBody>
          <a:bodyPr/>
          <a:lstStyle/>
          <a:p>
            <a:pPr lvl="0">
              <a:defRPr sz="1800">
                <a:solidFill>
                  <a:srgbClr val="000000"/>
                </a:solidFill>
              </a:defRPr>
            </a:pPr>
            <a:r>
              <a:rPr sz="4800">
                <a:solidFill>
                  <a:srgbClr val="404040"/>
                </a:solidFill>
              </a:rPr>
              <a:t>Question</a:t>
            </a:r>
          </a:p>
        </p:txBody>
      </p:sp>
      <p:sp>
        <p:nvSpPr>
          <p:cNvPr id="501" name="Shape 501"/>
          <p:cNvSpPr/>
          <p:nvPr>
            <p:ph type="body" idx="1"/>
          </p:nvPr>
        </p:nvSpPr>
        <p:spPr>
          <a:xfrm>
            <a:off x="457200" y="1828800"/>
            <a:ext cx="8229600" cy="3916363"/>
          </a:xfrm>
          <a:prstGeom prst="rect">
            <a:avLst/>
          </a:prstGeom>
        </p:spPr>
        <p:txBody>
          <a:bodyPr/>
          <a:lstStyle/>
          <a:p>
            <a:pPr lvl="0" marL="0" indent="0">
              <a:buSzTx/>
              <a:buNone/>
              <a:defRPr sz="1800">
                <a:solidFill>
                  <a:srgbClr val="000000"/>
                </a:solidFill>
              </a:defRPr>
            </a:pPr>
            <a:r>
              <a:rPr sz="2400">
                <a:solidFill>
                  <a:srgbClr val="404040"/>
                </a:solidFill>
              </a:rPr>
              <a:t>What are you doing with your life’s resources, </a:t>
            </a:r>
            <a:br>
              <a:rPr sz="2400">
                <a:solidFill>
                  <a:srgbClr val="404040"/>
                </a:solidFill>
              </a:rPr>
            </a:br>
            <a:r>
              <a:rPr sz="2400">
                <a:solidFill>
                  <a:srgbClr val="404040"/>
                </a:solidFill>
              </a:rPr>
              <a:t>gifts, talents, opportunities, and abilities?</a:t>
            </a:r>
          </a:p>
        </p:txBody>
      </p:sp>
      <p:pic>
        <p:nvPicPr>
          <p:cNvPr id="502" name="image42.jpg" descr="j0145961"/>
          <p:cNvPicPr/>
          <p:nvPr/>
        </p:nvPicPr>
        <p:blipFill>
          <a:blip r:embed="rId2">
            <a:extLst/>
          </a:blip>
          <a:stretch>
            <a:fillRect/>
          </a:stretch>
        </p:blipFill>
        <p:spPr>
          <a:xfrm>
            <a:off x="2743200" y="3148011"/>
            <a:ext cx="3657600" cy="2414589"/>
          </a:xfrm>
          <a:prstGeom prst="rect">
            <a:avLst/>
          </a:prstGeom>
          <a:ln w="12700">
            <a:miter lim="400000"/>
          </a:ln>
        </p:spPr>
      </p:pic>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4" presetID="7" grpId="1" fill="hold">
                                  <p:stCondLst>
                                    <p:cond delay="0"/>
                                  </p:stCondLst>
                                  <p:iterate type="el" backwards="0">
                                    <p:tmAbs val="0"/>
                                  </p:iterate>
                                  <p:childTnLst>
                                    <p:set>
                                      <p:cBhvr>
                                        <p:cTn id="6" fill="hold"/>
                                        <p:tgtEl>
                                          <p:spTgt spid="502"/>
                                        </p:tgtEl>
                                        <p:attrNameLst>
                                          <p:attrName>style.visibility</p:attrName>
                                        </p:attrNameLst>
                                      </p:cBhvr>
                                      <p:to>
                                        <p:strVal val="visible"/>
                                      </p:to>
                                    </p:set>
                                    <p:anim calcmode="lin" valueType="num">
                                      <p:cBhvr>
                                        <p:cTn id="7" dur="5000" fill="hold"/>
                                        <p:tgtEl>
                                          <p:spTgt spid="502"/>
                                        </p:tgtEl>
                                        <p:attrNameLst>
                                          <p:attrName>ppt_x</p:attrName>
                                        </p:attrNameLst>
                                      </p:cBhvr>
                                      <p:tavLst>
                                        <p:tav tm="0">
                                          <p:val>
                                            <p:strVal val="#ppt_x"/>
                                          </p:val>
                                        </p:tav>
                                        <p:tav tm="100000">
                                          <p:val>
                                            <p:strVal val="#ppt_x"/>
                                          </p:val>
                                        </p:tav>
                                      </p:tavLst>
                                    </p:anim>
                                    <p:anim calcmode="lin" valueType="num">
                                      <p:cBhvr>
                                        <p:cTn id="8" dur="5000" fill="hold"/>
                                        <p:tgtEl>
                                          <p:spTgt spid="5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02" grpId="1"/>
    </p:bldLst>
  </p:timing>
</p:sld>
</file>

<file path=ppt/slides/slide6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4" name="Shape 504"/>
          <p:cNvSpPr/>
          <p:nvPr/>
        </p:nvSpPr>
        <p:spPr>
          <a:xfrm>
            <a:off x="5638800" y="6119671"/>
            <a:ext cx="2895600"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505" name="Shape 505"/>
          <p:cNvSpPr/>
          <p:nvPr/>
        </p:nvSpPr>
        <p:spPr>
          <a:xfrm>
            <a:off x="533400" y="762000"/>
            <a:ext cx="7162800" cy="30911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indent="1587">
              <a:spcBef>
                <a:spcPts val="900"/>
              </a:spcBef>
              <a:defRPr>
                <a:solidFill>
                  <a:srgbClr val="000000"/>
                </a:solidFill>
              </a:defRPr>
            </a:pPr>
            <a:r>
              <a:rPr sz="4000">
                <a:solidFill>
                  <a:srgbClr val="993300"/>
                </a:solidFill>
              </a:rPr>
              <a:t>Life</a:t>
            </a:r>
            <a:r>
              <a:rPr sz="2000">
                <a:solidFill>
                  <a:srgbClr val="993300"/>
                </a:solidFill>
              </a:rPr>
              <a:t> is like the </a:t>
            </a:r>
            <a:br>
              <a:rPr sz="2000">
                <a:solidFill>
                  <a:srgbClr val="993300"/>
                </a:solidFill>
              </a:rPr>
            </a:br>
            <a:r>
              <a:rPr sz="2000">
                <a:solidFill>
                  <a:srgbClr val="993300"/>
                </a:solidFill>
              </a:rPr>
              <a:t>                game of  </a:t>
            </a:r>
            <a:r>
              <a:rPr sz="4000">
                <a:solidFill>
                  <a:srgbClr val="993300"/>
                </a:solidFill>
              </a:rPr>
              <a:t>MONOPOLY</a:t>
            </a:r>
            <a:r>
              <a:rPr sz="2000">
                <a:solidFill>
                  <a:srgbClr val="993300"/>
                </a:solidFill>
              </a:rPr>
              <a:t>…</a:t>
            </a:r>
          </a:p>
          <a:p>
            <a:pPr lvl="0" indent="1587">
              <a:spcBef>
                <a:spcPts val="400"/>
              </a:spcBef>
              <a:defRPr>
                <a:solidFill>
                  <a:srgbClr val="000000"/>
                </a:solidFill>
              </a:defRPr>
            </a:pPr>
            <a:r>
              <a:rPr sz="2000">
                <a:solidFill>
                  <a:srgbClr val="993300"/>
                </a:solidFill>
              </a:rPr>
              <a:t>	</a:t>
            </a:r>
          </a:p>
          <a:p>
            <a:pPr lvl="0" indent="1587">
              <a:spcBef>
                <a:spcPts val="400"/>
              </a:spcBef>
              <a:defRPr>
                <a:solidFill>
                  <a:srgbClr val="000000"/>
                </a:solidFill>
              </a:defRPr>
            </a:pPr>
            <a:endParaRPr sz="2000">
              <a:solidFill>
                <a:srgbClr val="993300"/>
              </a:solidFill>
            </a:endParaRPr>
          </a:p>
          <a:p>
            <a:pPr lvl="0" indent="1587">
              <a:spcBef>
                <a:spcPts val="400"/>
              </a:spcBef>
              <a:defRPr>
                <a:solidFill>
                  <a:srgbClr val="000000"/>
                </a:solidFill>
              </a:defRPr>
            </a:pPr>
            <a:endParaRPr sz="2000">
              <a:solidFill>
                <a:srgbClr val="993300"/>
              </a:solidFill>
            </a:endParaRPr>
          </a:p>
          <a:p>
            <a:pPr lvl="0" indent="1587">
              <a:spcBef>
                <a:spcPts val="500"/>
              </a:spcBef>
              <a:defRPr>
                <a:solidFill>
                  <a:srgbClr val="000000"/>
                </a:solidFill>
              </a:defRPr>
            </a:pPr>
            <a:r>
              <a:rPr sz="2400">
                <a:solidFill>
                  <a:srgbClr val="993300"/>
                </a:solidFill>
              </a:rPr>
              <a:t>When it’s all over, it all goes </a:t>
            </a:r>
            <a:br>
              <a:rPr sz="2400">
                <a:solidFill>
                  <a:srgbClr val="993300"/>
                </a:solidFill>
              </a:rPr>
            </a:br>
            <a:r>
              <a:rPr sz="2400">
                <a:solidFill>
                  <a:srgbClr val="993300"/>
                </a:solidFill>
              </a:rPr>
              <a:t>back into the box.</a:t>
            </a:r>
          </a:p>
        </p:txBody>
      </p:sp>
      <p:pic>
        <p:nvPicPr>
          <p:cNvPr id="506" name="image43.pdf" descr="j0089462[1]"/>
          <p:cNvPicPr/>
          <p:nvPr/>
        </p:nvPicPr>
        <p:blipFill>
          <a:blip r:embed="rId2">
            <a:extLst/>
          </a:blip>
          <a:stretch>
            <a:fillRect/>
          </a:stretch>
        </p:blipFill>
        <p:spPr>
          <a:xfrm>
            <a:off x="762000" y="4267200"/>
            <a:ext cx="2514600" cy="1738314"/>
          </a:xfrm>
          <a:prstGeom prst="rect">
            <a:avLst/>
          </a:prstGeom>
          <a:ln w="12700">
            <a:miter lim="400000"/>
          </a:ln>
        </p:spPr>
      </p:pic>
      <p:grpSp>
        <p:nvGrpSpPr>
          <p:cNvPr id="561" name="Group 561"/>
          <p:cNvGrpSpPr/>
          <p:nvPr/>
        </p:nvGrpSpPr>
        <p:grpSpPr>
          <a:xfrm>
            <a:off x="5791199" y="4419599"/>
            <a:ext cx="1941325" cy="1749426"/>
            <a:chOff x="0" y="0"/>
            <a:chExt cx="1941323" cy="1749425"/>
          </a:xfrm>
        </p:grpSpPr>
        <p:sp>
          <p:nvSpPr>
            <p:cNvPr id="507" name="Shape 507"/>
            <p:cNvSpPr/>
            <p:nvPr/>
          </p:nvSpPr>
          <p:spPr>
            <a:xfrm>
              <a:off x="0" y="0"/>
              <a:ext cx="1941324" cy="17494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276" y="21600"/>
                  </a:moveTo>
                  <a:lnTo>
                    <a:pt x="9519" y="21538"/>
                  </a:lnTo>
                  <a:lnTo>
                    <a:pt x="9837" y="21018"/>
                  </a:lnTo>
                  <a:lnTo>
                    <a:pt x="9930" y="20873"/>
                  </a:lnTo>
                  <a:lnTo>
                    <a:pt x="9930" y="20852"/>
                  </a:lnTo>
                  <a:lnTo>
                    <a:pt x="9986" y="20852"/>
                  </a:lnTo>
                  <a:lnTo>
                    <a:pt x="10005" y="20832"/>
                  </a:lnTo>
                  <a:lnTo>
                    <a:pt x="10753" y="20063"/>
                  </a:lnTo>
                  <a:lnTo>
                    <a:pt x="11127" y="19752"/>
                  </a:lnTo>
                  <a:lnTo>
                    <a:pt x="12754" y="18505"/>
                  </a:lnTo>
                  <a:lnTo>
                    <a:pt x="14194" y="17550"/>
                  </a:lnTo>
                  <a:lnTo>
                    <a:pt x="14213" y="17550"/>
                  </a:lnTo>
                  <a:lnTo>
                    <a:pt x="14232" y="17529"/>
                  </a:lnTo>
                  <a:lnTo>
                    <a:pt x="14269" y="17529"/>
                  </a:lnTo>
                  <a:lnTo>
                    <a:pt x="14849" y="17093"/>
                  </a:lnTo>
                  <a:lnTo>
                    <a:pt x="14942" y="17010"/>
                  </a:lnTo>
                  <a:lnTo>
                    <a:pt x="16158" y="16283"/>
                  </a:lnTo>
                  <a:lnTo>
                    <a:pt x="16214" y="16283"/>
                  </a:lnTo>
                  <a:lnTo>
                    <a:pt x="16270" y="16242"/>
                  </a:lnTo>
                  <a:lnTo>
                    <a:pt x="16345" y="16221"/>
                  </a:lnTo>
                  <a:lnTo>
                    <a:pt x="16438" y="16221"/>
                  </a:lnTo>
                  <a:lnTo>
                    <a:pt x="16551" y="16138"/>
                  </a:lnTo>
                  <a:lnTo>
                    <a:pt x="16682" y="16075"/>
                  </a:lnTo>
                  <a:lnTo>
                    <a:pt x="16794" y="16034"/>
                  </a:lnTo>
                  <a:lnTo>
                    <a:pt x="17056" y="15909"/>
                  </a:lnTo>
                  <a:lnTo>
                    <a:pt x="17186" y="15868"/>
                  </a:lnTo>
                  <a:lnTo>
                    <a:pt x="17317" y="15805"/>
                  </a:lnTo>
                  <a:lnTo>
                    <a:pt x="17411" y="15743"/>
                  </a:lnTo>
                  <a:lnTo>
                    <a:pt x="17579" y="15722"/>
                  </a:lnTo>
                  <a:lnTo>
                    <a:pt x="17691" y="15660"/>
                  </a:lnTo>
                  <a:lnTo>
                    <a:pt x="17860" y="15618"/>
                  </a:lnTo>
                  <a:lnTo>
                    <a:pt x="17972" y="15577"/>
                  </a:lnTo>
                  <a:lnTo>
                    <a:pt x="18103" y="15515"/>
                  </a:lnTo>
                  <a:lnTo>
                    <a:pt x="18234" y="15473"/>
                  </a:lnTo>
                  <a:lnTo>
                    <a:pt x="18383" y="15452"/>
                  </a:lnTo>
                  <a:lnTo>
                    <a:pt x="18514" y="15411"/>
                  </a:lnTo>
                  <a:lnTo>
                    <a:pt x="18570" y="15390"/>
                  </a:lnTo>
                  <a:lnTo>
                    <a:pt x="18608" y="15348"/>
                  </a:lnTo>
                  <a:lnTo>
                    <a:pt x="18626" y="15307"/>
                  </a:lnTo>
                  <a:lnTo>
                    <a:pt x="18683" y="15307"/>
                  </a:lnTo>
                  <a:lnTo>
                    <a:pt x="18570" y="14248"/>
                  </a:lnTo>
                  <a:lnTo>
                    <a:pt x="18439" y="13188"/>
                  </a:lnTo>
                  <a:lnTo>
                    <a:pt x="18383" y="12108"/>
                  </a:lnTo>
                  <a:lnTo>
                    <a:pt x="18589" y="11028"/>
                  </a:lnTo>
                  <a:lnTo>
                    <a:pt x="18608" y="10883"/>
                  </a:lnTo>
                  <a:lnTo>
                    <a:pt x="18645" y="10758"/>
                  </a:lnTo>
                  <a:lnTo>
                    <a:pt x="18683" y="10655"/>
                  </a:lnTo>
                  <a:lnTo>
                    <a:pt x="18739" y="10551"/>
                  </a:lnTo>
                  <a:lnTo>
                    <a:pt x="20628" y="9782"/>
                  </a:lnTo>
                  <a:lnTo>
                    <a:pt x="21207" y="9637"/>
                  </a:lnTo>
                  <a:lnTo>
                    <a:pt x="21301" y="9554"/>
                  </a:lnTo>
                  <a:lnTo>
                    <a:pt x="21076" y="8972"/>
                  </a:lnTo>
                  <a:lnTo>
                    <a:pt x="20852" y="8412"/>
                  </a:lnTo>
                  <a:lnTo>
                    <a:pt x="20628" y="7892"/>
                  </a:lnTo>
                  <a:lnTo>
                    <a:pt x="20366" y="7373"/>
                  </a:lnTo>
                  <a:lnTo>
                    <a:pt x="20104" y="6875"/>
                  </a:lnTo>
                  <a:lnTo>
                    <a:pt x="19823" y="6355"/>
                  </a:lnTo>
                  <a:lnTo>
                    <a:pt x="19524" y="5878"/>
                  </a:lnTo>
                  <a:lnTo>
                    <a:pt x="19206" y="5400"/>
                  </a:lnTo>
                  <a:lnTo>
                    <a:pt x="18832" y="4881"/>
                  </a:lnTo>
                  <a:lnTo>
                    <a:pt x="18832" y="4860"/>
                  </a:lnTo>
                  <a:lnTo>
                    <a:pt x="18870" y="4860"/>
                  </a:lnTo>
                  <a:lnTo>
                    <a:pt x="18888" y="4839"/>
                  </a:lnTo>
                  <a:lnTo>
                    <a:pt x="19206" y="4694"/>
                  </a:lnTo>
                  <a:lnTo>
                    <a:pt x="19580" y="4694"/>
                  </a:lnTo>
                  <a:lnTo>
                    <a:pt x="19749" y="4715"/>
                  </a:lnTo>
                  <a:lnTo>
                    <a:pt x="19936" y="4735"/>
                  </a:lnTo>
                  <a:lnTo>
                    <a:pt x="20141" y="4756"/>
                  </a:lnTo>
                  <a:lnTo>
                    <a:pt x="20328" y="4777"/>
                  </a:lnTo>
                  <a:lnTo>
                    <a:pt x="20497" y="4798"/>
                  </a:lnTo>
                  <a:lnTo>
                    <a:pt x="20684" y="4860"/>
                  </a:lnTo>
                  <a:lnTo>
                    <a:pt x="20852" y="4902"/>
                  </a:lnTo>
                  <a:lnTo>
                    <a:pt x="21002" y="4943"/>
                  </a:lnTo>
                  <a:lnTo>
                    <a:pt x="21132" y="4985"/>
                  </a:lnTo>
                  <a:lnTo>
                    <a:pt x="21301" y="5005"/>
                  </a:lnTo>
                  <a:lnTo>
                    <a:pt x="21357" y="5026"/>
                  </a:lnTo>
                  <a:lnTo>
                    <a:pt x="21506" y="5068"/>
                  </a:lnTo>
                  <a:lnTo>
                    <a:pt x="21600" y="5088"/>
                  </a:lnTo>
                  <a:lnTo>
                    <a:pt x="21600" y="5047"/>
                  </a:lnTo>
                  <a:lnTo>
                    <a:pt x="21581" y="5026"/>
                  </a:lnTo>
                  <a:lnTo>
                    <a:pt x="21469" y="4943"/>
                  </a:lnTo>
                  <a:lnTo>
                    <a:pt x="21357" y="4881"/>
                  </a:lnTo>
                  <a:lnTo>
                    <a:pt x="21245" y="4798"/>
                  </a:lnTo>
                  <a:lnTo>
                    <a:pt x="21020" y="4673"/>
                  </a:lnTo>
                  <a:lnTo>
                    <a:pt x="20889" y="4590"/>
                  </a:lnTo>
                  <a:lnTo>
                    <a:pt x="20777" y="4548"/>
                  </a:lnTo>
                  <a:lnTo>
                    <a:pt x="20646" y="4465"/>
                  </a:lnTo>
                  <a:lnTo>
                    <a:pt x="20384" y="4382"/>
                  </a:lnTo>
                  <a:lnTo>
                    <a:pt x="20291" y="4299"/>
                  </a:lnTo>
                  <a:lnTo>
                    <a:pt x="20179" y="4258"/>
                  </a:lnTo>
                  <a:lnTo>
                    <a:pt x="20048" y="4195"/>
                  </a:lnTo>
                  <a:lnTo>
                    <a:pt x="19936" y="4133"/>
                  </a:lnTo>
                  <a:lnTo>
                    <a:pt x="19674" y="4008"/>
                  </a:lnTo>
                  <a:lnTo>
                    <a:pt x="19580" y="3946"/>
                  </a:lnTo>
                  <a:lnTo>
                    <a:pt x="19449" y="3884"/>
                  </a:lnTo>
                  <a:lnTo>
                    <a:pt x="19075" y="3676"/>
                  </a:lnTo>
                  <a:lnTo>
                    <a:pt x="18944" y="3635"/>
                  </a:lnTo>
                  <a:lnTo>
                    <a:pt x="18795" y="3572"/>
                  </a:lnTo>
                  <a:lnTo>
                    <a:pt x="18664" y="3510"/>
                  </a:lnTo>
                  <a:lnTo>
                    <a:pt x="18514" y="3448"/>
                  </a:lnTo>
                  <a:lnTo>
                    <a:pt x="18383" y="3406"/>
                  </a:lnTo>
                  <a:lnTo>
                    <a:pt x="18234" y="3323"/>
                  </a:lnTo>
                  <a:lnTo>
                    <a:pt x="18084" y="3261"/>
                  </a:lnTo>
                  <a:lnTo>
                    <a:pt x="17972" y="3219"/>
                  </a:lnTo>
                  <a:lnTo>
                    <a:pt x="17897" y="3178"/>
                  </a:lnTo>
                  <a:lnTo>
                    <a:pt x="17804" y="3136"/>
                  </a:lnTo>
                  <a:lnTo>
                    <a:pt x="17691" y="3115"/>
                  </a:lnTo>
                  <a:lnTo>
                    <a:pt x="17542" y="3012"/>
                  </a:lnTo>
                  <a:lnTo>
                    <a:pt x="17392" y="2949"/>
                  </a:lnTo>
                  <a:lnTo>
                    <a:pt x="17243" y="2866"/>
                  </a:lnTo>
                  <a:lnTo>
                    <a:pt x="17112" y="2783"/>
                  </a:lnTo>
                  <a:lnTo>
                    <a:pt x="16794" y="2617"/>
                  </a:lnTo>
                  <a:lnTo>
                    <a:pt x="16457" y="2430"/>
                  </a:lnTo>
                  <a:lnTo>
                    <a:pt x="16102" y="2264"/>
                  </a:lnTo>
                  <a:lnTo>
                    <a:pt x="15765" y="2098"/>
                  </a:lnTo>
                  <a:lnTo>
                    <a:pt x="15447" y="1932"/>
                  </a:lnTo>
                  <a:lnTo>
                    <a:pt x="15092" y="1786"/>
                  </a:lnTo>
                  <a:lnTo>
                    <a:pt x="14774" y="1599"/>
                  </a:lnTo>
                  <a:lnTo>
                    <a:pt x="14456" y="1433"/>
                  </a:lnTo>
                  <a:lnTo>
                    <a:pt x="14269" y="1392"/>
                  </a:lnTo>
                  <a:lnTo>
                    <a:pt x="14119" y="1329"/>
                  </a:lnTo>
                  <a:lnTo>
                    <a:pt x="13820" y="1246"/>
                  </a:lnTo>
                  <a:lnTo>
                    <a:pt x="13689" y="1142"/>
                  </a:lnTo>
                  <a:lnTo>
                    <a:pt x="13558" y="1080"/>
                  </a:lnTo>
                  <a:lnTo>
                    <a:pt x="13465" y="997"/>
                  </a:lnTo>
                  <a:lnTo>
                    <a:pt x="13334" y="955"/>
                  </a:lnTo>
                  <a:lnTo>
                    <a:pt x="12941" y="768"/>
                  </a:lnTo>
                  <a:lnTo>
                    <a:pt x="12829" y="685"/>
                  </a:lnTo>
                  <a:lnTo>
                    <a:pt x="12717" y="644"/>
                  </a:lnTo>
                  <a:lnTo>
                    <a:pt x="12642" y="602"/>
                  </a:lnTo>
                  <a:lnTo>
                    <a:pt x="12530" y="519"/>
                  </a:lnTo>
                  <a:lnTo>
                    <a:pt x="12418" y="457"/>
                  </a:lnTo>
                  <a:lnTo>
                    <a:pt x="12287" y="415"/>
                  </a:lnTo>
                  <a:lnTo>
                    <a:pt x="12175" y="353"/>
                  </a:lnTo>
                  <a:lnTo>
                    <a:pt x="12044" y="312"/>
                  </a:lnTo>
                  <a:lnTo>
                    <a:pt x="11931" y="249"/>
                  </a:lnTo>
                  <a:lnTo>
                    <a:pt x="11819" y="166"/>
                  </a:lnTo>
                  <a:lnTo>
                    <a:pt x="11744" y="42"/>
                  </a:lnTo>
                  <a:lnTo>
                    <a:pt x="11483" y="166"/>
                  </a:lnTo>
                  <a:lnTo>
                    <a:pt x="11408" y="166"/>
                  </a:lnTo>
                  <a:lnTo>
                    <a:pt x="11389" y="187"/>
                  </a:lnTo>
                  <a:lnTo>
                    <a:pt x="9295" y="312"/>
                  </a:lnTo>
                  <a:lnTo>
                    <a:pt x="9238" y="312"/>
                  </a:lnTo>
                  <a:lnTo>
                    <a:pt x="9220" y="291"/>
                  </a:lnTo>
                  <a:lnTo>
                    <a:pt x="9164" y="291"/>
                  </a:lnTo>
                  <a:lnTo>
                    <a:pt x="9145" y="312"/>
                  </a:lnTo>
                  <a:lnTo>
                    <a:pt x="9126" y="312"/>
                  </a:lnTo>
                  <a:lnTo>
                    <a:pt x="8977" y="208"/>
                  </a:lnTo>
                  <a:lnTo>
                    <a:pt x="8939" y="208"/>
                  </a:lnTo>
                  <a:lnTo>
                    <a:pt x="8902" y="249"/>
                  </a:lnTo>
                  <a:lnTo>
                    <a:pt x="8846" y="270"/>
                  </a:lnTo>
                  <a:lnTo>
                    <a:pt x="8808" y="291"/>
                  </a:lnTo>
                  <a:lnTo>
                    <a:pt x="8696" y="270"/>
                  </a:lnTo>
                  <a:lnTo>
                    <a:pt x="8584" y="332"/>
                  </a:lnTo>
                  <a:lnTo>
                    <a:pt x="8079" y="332"/>
                  </a:lnTo>
                  <a:lnTo>
                    <a:pt x="7817" y="353"/>
                  </a:lnTo>
                  <a:lnTo>
                    <a:pt x="7555" y="332"/>
                  </a:lnTo>
                  <a:lnTo>
                    <a:pt x="7275" y="332"/>
                  </a:lnTo>
                  <a:lnTo>
                    <a:pt x="7013" y="312"/>
                  </a:lnTo>
                  <a:lnTo>
                    <a:pt x="6770" y="291"/>
                  </a:lnTo>
                  <a:lnTo>
                    <a:pt x="6508" y="208"/>
                  </a:lnTo>
                  <a:lnTo>
                    <a:pt x="6452" y="208"/>
                  </a:lnTo>
                  <a:lnTo>
                    <a:pt x="6433" y="249"/>
                  </a:lnTo>
                  <a:lnTo>
                    <a:pt x="6115" y="62"/>
                  </a:lnTo>
                  <a:lnTo>
                    <a:pt x="6115" y="21"/>
                  </a:lnTo>
                  <a:lnTo>
                    <a:pt x="6097" y="0"/>
                  </a:lnTo>
                  <a:lnTo>
                    <a:pt x="5405" y="602"/>
                  </a:lnTo>
                  <a:lnTo>
                    <a:pt x="4825" y="1080"/>
                  </a:lnTo>
                  <a:lnTo>
                    <a:pt x="4713" y="1205"/>
                  </a:lnTo>
                  <a:lnTo>
                    <a:pt x="4601" y="1308"/>
                  </a:lnTo>
                  <a:lnTo>
                    <a:pt x="4470" y="1433"/>
                  </a:lnTo>
                  <a:lnTo>
                    <a:pt x="4357" y="1558"/>
                  </a:lnTo>
                  <a:lnTo>
                    <a:pt x="4170" y="1641"/>
                  </a:lnTo>
                  <a:lnTo>
                    <a:pt x="4096" y="1703"/>
                  </a:lnTo>
                  <a:lnTo>
                    <a:pt x="4002" y="1765"/>
                  </a:lnTo>
                  <a:lnTo>
                    <a:pt x="3946" y="1828"/>
                  </a:lnTo>
                  <a:lnTo>
                    <a:pt x="3852" y="1869"/>
                  </a:lnTo>
                  <a:lnTo>
                    <a:pt x="3796" y="1932"/>
                  </a:lnTo>
                  <a:lnTo>
                    <a:pt x="3703" y="1994"/>
                  </a:lnTo>
                  <a:lnTo>
                    <a:pt x="3460" y="2139"/>
                  </a:lnTo>
                  <a:lnTo>
                    <a:pt x="3254" y="2264"/>
                  </a:lnTo>
                  <a:lnTo>
                    <a:pt x="3011" y="2409"/>
                  </a:lnTo>
                  <a:lnTo>
                    <a:pt x="2805" y="2555"/>
                  </a:lnTo>
                  <a:lnTo>
                    <a:pt x="2562" y="2700"/>
                  </a:lnTo>
                  <a:lnTo>
                    <a:pt x="2356" y="2845"/>
                  </a:lnTo>
                  <a:lnTo>
                    <a:pt x="2113" y="2991"/>
                  </a:lnTo>
                  <a:lnTo>
                    <a:pt x="1889" y="3136"/>
                  </a:lnTo>
                  <a:lnTo>
                    <a:pt x="598" y="4008"/>
                  </a:lnTo>
                  <a:lnTo>
                    <a:pt x="486" y="4008"/>
                  </a:lnTo>
                  <a:lnTo>
                    <a:pt x="468" y="4050"/>
                  </a:lnTo>
                  <a:lnTo>
                    <a:pt x="430" y="4092"/>
                  </a:lnTo>
                  <a:lnTo>
                    <a:pt x="187" y="4258"/>
                  </a:lnTo>
                  <a:lnTo>
                    <a:pt x="187" y="4362"/>
                  </a:lnTo>
                  <a:lnTo>
                    <a:pt x="0" y="4465"/>
                  </a:lnTo>
                  <a:lnTo>
                    <a:pt x="0" y="4507"/>
                  </a:lnTo>
                  <a:lnTo>
                    <a:pt x="56" y="4569"/>
                  </a:lnTo>
                  <a:lnTo>
                    <a:pt x="393" y="4507"/>
                  </a:lnTo>
                  <a:lnTo>
                    <a:pt x="711" y="4465"/>
                  </a:lnTo>
                  <a:lnTo>
                    <a:pt x="1029" y="4445"/>
                  </a:lnTo>
                  <a:lnTo>
                    <a:pt x="1384" y="4445"/>
                  </a:lnTo>
                  <a:lnTo>
                    <a:pt x="1702" y="4465"/>
                  </a:lnTo>
                  <a:lnTo>
                    <a:pt x="2020" y="4507"/>
                  </a:lnTo>
                  <a:lnTo>
                    <a:pt x="2693" y="4507"/>
                  </a:lnTo>
                  <a:lnTo>
                    <a:pt x="2656" y="4735"/>
                  </a:lnTo>
                  <a:lnTo>
                    <a:pt x="2543" y="4943"/>
                  </a:lnTo>
                  <a:lnTo>
                    <a:pt x="2412" y="5192"/>
                  </a:lnTo>
                  <a:lnTo>
                    <a:pt x="2132" y="6002"/>
                  </a:lnTo>
                  <a:lnTo>
                    <a:pt x="1964" y="6563"/>
                  </a:lnTo>
                  <a:lnTo>
                    <a:pt x="1833" y="7124"/>
                  </a:lnTo>
                  <a:lnTo>
                    <a:pt x="1702" y="7705"/>
                  </a:lnTo>
                  <a:lnTo>
                    <a:pt x="1608" y="8017"/>
                  </a:lnTo>
                  <a:lnTo>
                    <a:pt x="1534" y="8328"/>
                  </a:lnTo>
                  <a:lnTo>
                    <a:pt x="1421" y="8619"/>
                  </a:lnTo>
                  <a:lnTo>
                    <a:pt x="1309" y="8889"/>
                  </a:lnTo>
                  <a:lnTo>
                    <a:pt x="1178" y="9118"/>
                  </a:lnTo>
                  <a:lnTo>
                    <a:pt x="1085" y="9346"/>
                  </a:lnTo>
                  <a:lnTo>
                    <a:pt x="972" y="9595"/>
                  </a:lnTo>
                  <a:lnTo>
                    <a:pt x="879" y="9824"/>
                  </a:lnTo>
                  <a:lnTo>
                    <a:pt x="860" y="9886"/>
                  </a:lnTo>
                  <a:lnTo>
                    <a:pt x="842" y="9907"/>
                  </a:lnTo>
                  <a:lnTo>
                    <a:pt x="804" y="9907"/>
                  </a:lnTo>
                  <a:lnTo>
                    <a:pt x="767" y="9928"/>
                  </a:lnTo>
                  <a:lnTo>
                    <a:pt x="692" y="9928"/>
                  </a:lnTo>
                  <a:lnTo>
                    <a:pt x="673" y="9948"/>
                  </a:lnTo>
                  <a:lnTo>
                    <a:pt x="673" y="9969"/>
                  </a:lnTo>
                  <a:lnTo>
                    <a:pt x="692" y="9990"/>
                  </a:lnTo>
                  <a:lnTo>
                    <a:pt x="767" y="10052"/>
                  </a:lnTo>
                  <a:lnTo>
                    <a:pt x="879" y="10094"/>
                  </a:lnTo>
                  <a:lnTo>
                    <a:pt x="972" y="10135"/>
                  </a:lnTo>
                  <a:lnTo>
                    <a:pt x="1047" y="10218"/>
                  </a:lnTo>
                  <a:lnTo>
                    <a:pt x="1122" y="10260"/>
                  </a:lnTo>
                  <a:lnTo>
                    <a:pt x="1197" y="10343"/>
                  </a:lnTo>
                  <a:lnTo>
                    <a:pt x="1309" y="10405"/>
                  </a:lnTo>
                  <a:lnTo>
                    <a:pt x="1403" y="10468"/>
                  </a:lnTo>
                  <a:lnTo>
                    <a:pt x="1795" y="10779"/>
                  </a:lnTo>
                  <a:lnTo>
                    <a:pt x="1908" y="10883"/>
                  </a:lnTo>
                  <a:lnTo>
                    <a:pt x="2038" y="11008"/>
                  </a:lnTo>
                  <a:lnTo>
                    <a:pt x="2169" y="11091"/>
                  </a:lnTo>
                  <a:lnTo>
                    <a:pt x="2282" y="11215"/>
                  </a:lnTo>
                  <a:lnTo>
                    <a:pt x="2412" y="11340"/>
                  </a:lnTo>
                  <a:lnTo>
                    <a:pt x="2506" y="11382"/>
                  </a:lnTo>
                  <a:lnTo>
                    <a:pt x="2562" y="11444"/>
                  </a:lnTo>
                  <a:lnTo>
                    <a:pt x="2618" y="11485"/>
                  </a:lnTo>
                  <a:lnTo>
                    <a:pt x="2674" y="11548"/>
                  </a:lnTo>
                  <a:lnTo>
                    <a:pt x="2730" y="11568"/>
                  </a:lnTo>
                  <a:lnTo>
                    <a:pt x="2805" y="11631"/>
                  </a:lnTo>
                  <a:lnTo>
                    <a:pt x="2843" y="11693"/>
                  </a:lnTo>
                  <a:lnTo>
                    <a:pt x="2880" y="11776"/>
                  </a:lnTo>
                  <a:lnTo>
                    <a:pt x="2880" y="12711"/>
                  </a:lnTo>
                  <a:lnTo>
                    <a:pt x="2843" y="13147"/>
                  </a:lnTo>
                  <a:lnTo>
                    <a:pt x="2805" y="13604"/>
                  </a:lnTo>
                  <a:lnTo>
                    <a:pt x="2786" y="13936"/>
                  </a:lnTo>
                  <a:lnTo>
                    <a:pt x="2674" y="14871"/>
                  </a:lnTo>
                  <a:lnTo>
                    <a:pt x="2618" y="15099"/>
                  </a:lnTo>
                  <a:lnTo>
                    <a:pt x="2581" y="15286"/>
                  </a:lnTo>
                  <a:lnTo>
                    <a:pt x="2525" y="15452"/>
                  </a:lnTo>
                  <a:lnTo>
                    <a:pt x="2450" y="15618"/>
                  </a:lnTo>
                  <a:lnTo>
                    <a:pt x="2506" y="15722"/>
                  </a:lnTo>
                  <a:lnTo>
                    <a:pt x="2581" y="15785"/>
                  </a:lnTo>
                  <a:lnTo>
                    <a:pt x="2693" y="15888"/>
                  </a:lnTo>
                  <a:lnTo>
                    <a:pt x="2749" y="15972"/>
                  </a:lnTo>
                  <a:lnTo>
                    <a:pt x="2861" y="16075"/>
                  </a:lnTo>
                  <a:lnTo>
                    <a:pt x="2955" y="16179"/>
                  </a:lnTo>
                  <a:lnTo>
                    <a:pt x="3048" y="16262"/>
                  </a:lnTo>
                  <a:lnTo>
                    <a:pt x="3161" y="16366"/>
                  </a:lnTo>
                  <a:lnTo>
                    <a:pt x="3273" y="16449"/>
                  </a:lnTo>
                  <a:lnTo>
                    <a:pt x="3460" y="16657"/>
                  </a:lnTo>
                  <a:lnTo>
                    <a:pt x="3553" y="16740"/>
                  </a:lnTo>
                  <a:lnTo>
                    <a:pt x="3871" y="17052"/>
                  </a:lnTo>
                  <a:lnTo>
                    <a:pt x="4208" y="17363"/>
                  </a:lnTo>
                  <a:lnTo>
                    <a:pt x="4844" y="18028"/>
                  </a:lnTo>
                  <a:lnTo>
                    <a:pt x="5143" y="18402"/>
                  </a:lnTo>
                  <a:lnTo>
                    <a:pt x="5461" y="18734"/>
                  </a:lnTo>
                  <a:lnTo>
                    <a:pt x="6171" y="19357"/>
                  </a:lnTo>
                  <a:lnTo>
                    <a:pt x="6284" y="19419"/>
                  </a:lnTo>
                  <a:lnTo>
                    <a:pt x="6340" y="19461"/>
                  </a:lnTo>
                  <a:lnTo>
                    <a:pt x="6377" y="19523"/>
                  </a:lnTo>
                  <a:lnTo>
                    <a:pt x="7088" y="20063"/>
                  </a:lnTo>
                  <a:lnTo>
                    <a:pt x="7537" y="20437"/>
                  </a:lnTo>
                  <a:lnTo>
                    <a:pt x="7686" y="20541"/>
                  </a:lnTo>
                  <a:lnTo>
                    <a:pt x="7855" y="20665"/>
                  </a:lnTo>
                  <a:lnTo>
                    <a:pt x="8004" y="20811"/>
                  </a:lnTo>
                  <a:lnTo>
                    <a:pt x="8191" y="20915"/>
                  </a:lnTo>
                  <a:lnTo>
                    <a:pt x="8359" y="21018"/>
                  </a:lnTo>
                  <a:lnTo>
                    <a:pt x="8490" y="21102"/>
                  </a:lnTo>
                  <a:lnTo>
                    <a:pt x="8621" y="21164"/>
                  </a:lnTo>
                  <a:lnTo>
                    <a:pt x="8734" y="21247"/>
                  </a:lnTo>
                  <a:lnTo>
                    <a:pt x="8864" y="21309"/>
                  </a:lnTo>
                  <a:lnTo>
                    <a:pt x="8939" y="21330"/>
                  </a:lnTo>
                  <a:lnTo>
                    <a:pt x="8995" y="21392"/>
                  </a:lnTo>
                  <a:lnTo>
                    <a:pt x="9051" y="21413"/>
                  </a:lnTo>
                  <a:lnTo>
                    <a:pt x="9108" y="21455"/>
                  </a:lnTo>
                  <a:lnTo>
                    <a:pt x="9126" y="21475"/>
                  </a:lnTo>
                  <a:lnTo>
                    <a:pt x="9126" y="21496"/>
                  </a:lnTo>
                  <a:lnTo>
                    <a:pt x="9145" y="21538"/>
                  </a:lnTo>
                  <a:lnTo>
                    <a:pt x="9145" y="21558"/>
                  </a:lnTo>
                  <a:lnTo>
                    <a:pt x="9164" y="21579"/>
                  </a:lnTo>
                  <a:lnTo>
                    <a:pt x="9201" y="21579"/>
                  </a:lnTo>
                  <a:lnTo>
                    <a:pt x="9238" y="21600"/>
                  </a:lnTo>
                  <a:lnTo>
                    <a:pt x="9276" y="21600"/>
                  </a:lnTo>
                  <a:close/>
                </a:path>
              </a:pathLst>
            </a:custGeom>
            <a:solidFill>
              <a:srgbClr val="000000"/>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08" name="Shape 508"/>
            <p:cNvSpPr/>
            <p:nvPr/>
          </p:nvSpPr>
          <p:spPr>
            <a:xfrm>
              <a:off x="827670" y="972276"/>
              <a:ext cx="820942" cy="753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87" y="21552"/>
                  </a:moveTo>
                  <a:lnTo>
                    <a:pt x="841" y="21214"/>
                  </a:lnTo>
                  <a:lnTo>
                    <a:pt x="974" y="20877"/>
                  </a:lnTo>
                  <a:lnTo>
                    <a:pt x="1239" y="20539"/>
                  </a:lnTo>
                  <a:lnTo>
                    <a:pt x="1859" y="19864"/>
                  </a:lnTo>
                  <a:lnTo>
                    <a:pt x="2169" y="19575"/>
                  </a:lnTo>
                  <a:lnTo>
                    <a:pt x="2523" y="19286"/>
                  </a:lnTo>
                  <a:lnTo>
                    <a:pt x="2877" y="18948"/>
                  </a:lnTo>
                  <a:lnTo>
                    <a:pt x="3231" y="18659"/>
                  </a:lnTo>
                  <a:lnTo>
                    <a:pt x="3585" y="18466"/>
                  </a:lnTo>
                  <a:lnTo>
                    <a:pt x="3939" y="18032"/>
                  </a:lnTo>
                  <a:lnTo>
                    <a:pt x="4382" y="17743"/>
                  </a:lnTo>
                  <a:lnTo>
                    <a:pt x="4736" y="17405"/>
                  </a:lnTo>
                  <a:lnTo>
                    <a:pt x="5134" y="17068"/>
                  </a:lnTo>
                  <a:lnTo>
                    <a:pt x="5489" y="16730"/>
                  </a:lnTo>
                  <a:lnTo>
                    <a:pt x="5887" y="16441"/>
                  </a:lnTo>
                  <a:lnTo>
                    <a:pt x="6241" y="16152"/>
                  </a:lnTo>
                  <a:lnTo>
                    <a:pt x="6639" y="15911"/>
                  </a:lnTo>
                  <a:lnTo>
                    <a:pt x="7170" y="15477"/>
                  </a:lnTo>
                  <a:lnTo>
                    <a:pt x="9295" y="13934"/>
                  </a:lnTo>
                  <a:lnTo>
                    <a:pt x="10446" y="13163"/>
                  </a:lnTo>
                  <a:lnTo>
                    <a:pt x="10977" y="12825"/>
                  </a:lnTo>
                  <a:lnTo>
                    <a:pt x="11597" y="12439"/>
                  </a:lnTo>
                  <a:lnTo>
                    <a:pt x="12172" y="12102"/>
                  </a:lnTo>
                  <a:lnTo>
                    <a:pt x="12703" y="11764"/>
                  </a:lnTo>
                  <a:lnTo>
                    <a:pt x="13323" y="11379"/>
                  </a:lnTo>
                  <a:lnTo>
                    <a:pt x="14474" y="10704"/>
                  </a:lnTo>
                  <a:lnTo>
                    <a:pt x="15049" y="10414"/>
                  </a:lnTo>
                  <a:lnTo>
                    <a:pt x="15625" y="10077"/>
                  </a:lnTo>
                  <a:lnTo>
                    <a:pt x="16333" y="9595"/>
                  </a:lnTo>
                  <a:lnTo>
                    <a:pt x="17041" y="9257"/>
                  </a:lnTo>
                  <a:lnTo>
                    <a:pt x="17838" y="8968"/>
                  </a:lnTo>
                  <a:lnTo>
                    <a:pt x="19343" y="8389"/>
                  </a:lnTo>
                  <a:lnTo>
                    <a:pt x="20051" y="8100"/>
                  </a:lnTo>
                  <a:lnTo>
                    <a:pt x="20759" y="7762"/>
                  </a:lnTo>
                  <a:lnTo>
                    <a:pt x="21423" y="7377"/>
                  </a:lnTo>
                  <a:lnTo>
                    <a:pt x="21511" y="7280"/>
                  </a:lnTo>
                  <a:lnTo>
                    <a:pt x="21511" y="7232"/>
                  </a:lnTo>
                  <a:lnTo>
                    <a:pt x="21600" y="7136"/>
                  </a:lnTo>
                  <a:lnTo>
                    <a:pt x="21600" y="7039"/>
                  </a:lnTo>
                  <a:lnTo>
                    <a:pt x="21556" y="7039"/>
                  </a:lnTo>
                  <a:lnTo>
                    <a:pt x="21556" y="6991"/>
                  </a:lnTo>
                  <a:lnTo>
                    <a:pt x="21511" y="6991"/>
                  </a:lnTo>
                  <a:lnTo>
                    <a:pt x="17218" y="8630"/>
                  </a:lnTo>
                  <a:lnTo>
                    <a:pt x="16554" y="8871"/>
                  </a:lnTo>
                  <a:lnTo>
                    <a:pt x="13943" y="9884"/>
                  </a:lnTo>
                  <a:lnTo>
                    <a:pt x="13898" y="9932"/>
                  </a:lnTo>
                  <a:lnTo>
                    <a:pt x="13898" y="9980"/>
                  </a:lnTo>
                  <a:lnTo>
                    <a:pt x="13854" y="10077"/>
                  </a:lnTo>
                  <a:lnTo>
                    <a:pt x="13456" y="10173"/>
                  </a:lnTo>
                  <a:lnTo>
                    <a:pt x="13013" y="10318"/>
                  </a:lnTo>
                  <a:lnTo>
                    <a:pt x="12615" y="10559"/>
                  </a:lnTo>
                  <a:lnTo>
                    <a:pt x="12261" y="10800"/>
                  </a:lnTo>
                  <a:lnTo>
                    <a:pt x="11862" y="10993"/>
                  </a:lnTo>
                  <a:lnTo>
                    <a:pt x="11508" y="11234"/>
                  </a:lnTo>
                  <a:lnTo>
                    <a:pt x="11154" y="11427"/>
                  </a:lnTo>
                  <a:lnTo>
                    <a:pt x="10756" y="11668"/>
                  </a:lnTo>
                  <a:lnTo>
                    <a:pt x="10623" y="11668"/>
                  </a:lnTo>
                  <a:lnTo>
                    <a:pt x="10579" y="11620"/>
                  </a:lnTo>
                  <a:lnTo>
                    <a:pt x="10844" y="11282"/>
                  </a:lnTo>
                  <a:lnTo>
                    <a:pt x="11198" y="11041"/>
                  </a:lnTo>
                  <a:lnTo>
                    <a:pt x="11597" y="10848"/>
                  </a:lnTo>
                  <a:lnTo>
                    <a:pt x="11951" y="10559"/>
                  </a:lnTo>
                  <a:lnTo>
                    <a:pt x="12880" y="9980"/>
                  </a:lnTo>
                  <a:lnTo>
                    <a:pt x="13810" y="9450"/>
                  </a:lnTo>
                  <a:lnTo>
                    <a:pt x="14651" y="8871"/>
                  </a:lnTo>
                  <a:lnTo>
                    <a:pt x="16510" y="7714"/>
                  </a:lnTo>
                  <a:lnTo>
                    <a:pt x="17395" y="7184"/>
                  </a:lnTo>
                  <a:lnTo>
                    <a:pt x="18325" y="6605"/>
                  </a:lnTo>
                  <a:lnTo>
                    <a:pt x="19298" y="6123"/>
                  </a:lnTo>
                  <a:lnTo>
                    <a:pt x="19431" y="6123"/>
                  </a:lnTo>
                  <a:lnTo>
                    <a:pt x="19431" y="6075"/>
                  </a:lnTo>
                  <a:lnTo>
                    <a:pt x="16333" y="7377"/>
                  </a:lnTo>
                  <a:lnTo>
                    <a:pt x="16289" y="7425"/>
                  </a:lnTo>
                  <a:lnTo>
                    <a:pt x="16244" y="7425"/>
                  </a:lnTo>
                  <a:lnTo>
                    <a:pt x="16200" y="7521"/>
                  </a:lnTo>
                  <a:lnTo>
                    <a:pt x="13589" y="8486"/>
                  </a:lnTo>
                  <a:lnTo>
                    <a:pt x="12925" y="8968"/>
                  </a:lnTo>
                  <a:lnTo>
                    <a:pt x="10180" y="10270"/>
                  </a:lnTo>
                  <a:lnTo>
                    <a:pt x="10269" y="10077"/>
                  </a:lnTo>
                  <a:lnTo>
                    <a:pt x="10534" y="9884"/>
                  </a:lnTo>
                  <a:lnTo>
                    <a:pt x="10800" y="9739"/>
                  </a:lnTo>
                  <a:lnTo>
                    <a:pt x="11021" y="9595"/>
                  </a:lnTo>
                  <a:lnTo>
                    <a:pt x="11287" y="9450"/>
                  </a:lnTo>
                  <a:lnTo>
                    <a:pt x="11552" y="9354"/>
                  </a:lnTo>
                  <a:lnTo>
                    <a:pt x="11774" y="9161"/>
                  </a:lnTo>
                  <a:lnTo>
                    <a:pt x="11995" y="9064"/>
                  </a:lnTo>
                  <a:lnTo>
                    <a:pt x="12261" y="8871"/>
                  </a:lnTo>
                  <a:lnTo>
                    <a:pt x="12836" y="8582"/>
                  </a:lnTo>
                  <a:lnTo>
                    <a:pt x="13367" y="8245"/>
                  </a:lnTo>
                  <a:lnTo>
                    <a:pt x="13943" y="7955"/>
                  </a:lnTo>
                  <a:lnTo>
                    <a:pt x="14518" y="7618"/>
                  </a:lnTo>
                  <a:lnTo>
                    <a:pt x="15138" y="7329"/>
                  </a:lnTo>
                  <a:lnTo>
                    <a:pt x="15669" y="7039"/>
                  </a:lnTo>
                  <a:lnTo>
                    <a:pt x="16244" y="6750"/>
                  </a:lnTo>
                  <a:lnTo>
                    <a:pt x="17174" y="6316"/>
                  </a:lnTo>
                  <a:lnTo>
                    <a:pt x="17351" y="6220"/>
                  </a:lnTo>
                  <a:lnTo>
                    <a:pt x="17882" y="6027"/>
                  </a:lnTo>
                  <a:lnTo>
                    <a:pt x="18015" y="5882"/>
                  </a:lnTo>
                  <a:lnTo>
                    <a:pt x="18192" y="5834"/>
                  </a:lnTo>
                  <a:lnTo>
                    <a:pt x="18280" y="5737"/>
                  </a:lnTo>
                  <a:lnTo>
                    <a:pt x="18413" y="5737"/>
                  </a:lnTo>
                  <a:lnTo>
                    <a:pt x="18811" y="5496"/>
                  </a:lnTo>
                  <a:lnTo>
                    <a:pt x="20892" y="4484"/>
                  </a:lnTo>
                  <a:lnTo>
                    <a:pt x="20936" y="4484"/>
                  </a:lnTo>
                  <a:lnTo>
                    <a:pt x="20936" y="4436"/>
                  </a:lnTo>
                  <a:lnTo>
                    <a:pt x="20980" y="4436"/>
                  </a:lnTo>
                  <a:lnTo>
                    <a:pt x="20980" y="4339"/>
                  </a:lnTo>
                  <a:lnTo>
                    <a:pt x="20936" y="4243"/>
                  </a:lnTo>
                  <a:lnTo>
                    <a:pt x="20892" y="4195"/>
                  </a:lnTo>
                  <a:lnTo>
                    <a:pt x="20848" y="4098"/>
                  </a:lnTo>
                  <a:lnTo>
                    <a:pt x="19564" y="4725"/>
                  </a:lnTo>
                  <a:lnTo>
                    <a:pt x="17218" y="5930"/>
                  </a:lnTo>
                  <a:lnTo>
                    <a:pt x="17041" y="5930"/>
                  </a:lnTo>
                  <a:lnTo>
                    <a:pt x="16997" y="6027"/>
                  </a:lnTo>
                  <a:lnTo>
                    <a:pt x="16820" y="6123"/>
                  </a:lnTo>
                  <a:lnTo>
                    <a:pt x="13987" y="7377"/>
                  </a:lnTo>
                  <a:lnTo>
                    <a:pt x="12880" y="7907"/>
                  </a:lnTo>
                  <a:lnTo>
                    <a:pt x="11597" y="8630"/>
                  </a:lnTo>
                  <a:lnTo>
                    <a:pt x="11287" y="8775"/>
                  </a:lnTo>
                  <a:lnTo>
                    <a:pt x="10180" y="9257"/>
                  </a:lnTo>
                  <a:lnTo>
                    <a:pt x="10225" y="9064"/>
                  </a:lnTo>
                  <a:lnTo>
                    <a:pt x="10446" y="8968"/>
                  </a:lnTo>
                  <a:lnTo>
                    <a:pt x="10623" y="8823"/>
                  </a:lnTo>
                  <a:lnTo>
                    <a:pt x="10844" y="8679"/>
                  </a:lnTo>
                  <a:lnTo>
                    <a:pt x="11774" y="8148"/>
                  </a:lnTo>
                  <a:lnTo>
                    <a:pt x="12659" y="7618"/>
                  </a:lnTo>
                  <a:lnTo>
                    <a:pt x="13589" y="7136"/>
                  </a:lnTo>
                  <a:lnTo>
                    <a:pt x="14518" y="6605"/>
                  </a:lnTo>
                  <a:lnTo>
                    <a:pt x="15448" y="6123"/>
                  </a:lnTo>
                  <a:lnTo>
                    <a:pt x="16377" y="5593"/>
                  </a:lnTo>
                  <a:lnTo>
                    <a:pt x="17307" y="5159"/>
                  </a:lnTo>
                  <a:lnTo>
                    <a:pt x="18280" y="4677"/>
                  </a:lnTo>
                  <a:lnTo>
                    <a:pt x="18590" y="4580"/>
                  </a:lnTo>
                  <a:lnTo>
                    <a:pt x="18900" y="4387"/>
                  </a:lnTo>
                  <a:lnTo>
                    <a:pt x="19210" y="4243"/>
                  </a:lnTo>
                  <a:lnTo>
                    <a:pt x="19564" y="4050"/>
                  </a:lnTo>
                  <a:lnTo>
                    <a:pt x="19874" y="3954"/>
                  </a:lnTo>
                  <a:lnTo>
                    <a:pt x="20184" y="3761"/>
                  </a:lnTo>
                  <a:lnTo>
                    <a:pt x="20493" y="3616"/>
                  </a:lnTo>
                  <a:lnTo>
                    <a:pt x="20892" y="3471"/>
                  </a:lnTo>
                  <a:lnTo>
                    <a:pt x="20980" y="3279"/>
                  </a:lnTo>
                  <a:lnTo>
                    <a:pt x="20980" y="2845"/>
                  </a:lnTo>
                  <a:lnTo>
                    <a:pt x="20936" y="2845"/>
                  </a:lnTo>
                  <a:lnTo>
                    <a:pt x="20892" y="2796"/>
                  </a:lnTo>
                  <a:lnTo>
                    <a:pt x="20848" y="2796"/>
                  </a:lnTo>
                  <a:lnTo>
                    <a:pt x="18811" y="4002"/>
                  </a:lnTo>
                  <a:lnTo>
                    <a:pt x="18413" y="4098"/>
                  </a:lnTo>
                  <a:lnTo>
                    <a:pt x="17528" y="4580"/>
                  </a:lnTo>
                  <a:lnTo>
                    <a:pt x="17484" y="4580"/>
                  </a:lnTo>
                  <a:lnTo>
                    <a:pt x="17484" y="4629"/>
                  </a:lnTo>
                  <a:lnTo>
                    <a:pt x="17395" y="4629"/>
                  </a:lnTo>
                  <a:lnTo>
                    <a:pt x="17395" y="4677"/>
                  </a:lnTo>
                  <a:lnTo>
                    <a:pt x="15182" y="5737"/>
                  </a:lnTo>
                  <a:lnTo>
                    <a:pt x="11774" y="7570"/>
                  </a:lnTo>
                  <a:lnTo>
                    <a:pt x="11685" y="7570"/>
                  </a:lnTo>
                  <a:lnTo>
                    <a:pt x="11685" y="7618"/>
                  </a:lnTo>
                  <a:lnTo>
                    <a:pt x="11641" y="7666"/>
                  </a:lnTo>
                  <a:lnTo>
                    <a:pt x="11552" y="7666"/>
                  </a:lnTo>
                  <a:lnTo>
                    <a:pt x="11552" y="7618"/>
                  </a:lnTo>
                  <a:lnTo>
                    <a:pt x="11508" y="7618"/>
                  </a:lnTo>
                  <a:lnTo>
                    <a:pt x="11508" y="7425"/>
                  </a:lnTo>
                  <a:lnTo>
                    <a:pt x="11552" y="7425"/>
                  </a:lnTo>
                  <a:lnTo>
                    <a:pt x="11597" y="7377"/>
                  </a:lnTo>
                  <a:lnTo>
                    <a:pt x="14385" y="5737"/>
                  </a:lnTo>
                  <a:lnTo>
                    <a:pt x="20759" y="1929"/>
                  </a:lnTo>
                  <a:lnTo>
                    <a:pt x="20848" y="1880"/>
                  </a:lnTo>
                  <a:lnTo>
                    <a:pt x="20980" y="1736"/>
                  </a:lnTo>
                  <a:lnTo>
                    <a:pt x="20936" y="1687"/>
                  </a:lnTo>
                  <a:lnTo>
                    <a:pt x="20848" y="1687"/>
                  </a:lnTo>
                  <a:lnTo>
                    <a:pt x="20759" y="1639"/>
                  </a:lnTo>
                  <a:lnTo>
                    <a:pt x="20582" y="1398"/>
                  </a:lnTo>
                  <a:lnTo>
                    <a:pt x="20007" y="1639"/>
                  </a:lnTo>
                  <a:lnTo>
                    <a:pt x="19431" y="1929"/>
                  </a:lnTo>
                  <a:lnTo>
                    <a:pt x="18944" y="2218"/>
                  </a:lnTo>
                  <a:lnTo>
                    <a:pt x="18413" y="2555"/>
                  </a:lnTo>
                  <a:lnTo>
                    <a:pt x="17926" y="2893"/>
                  </a:lnTo>
                  <a:lnTo>
                    <a:pt x="17395" y="3230"/>
                  </a:lnTo>
                  <a:lnTo>
                    <a:pt x="16908" y="3568"/>
                  </a:lnTo>
                  <a:lnTo>
                    <a:pt x="16377" y="3905"/>
                  </a:lnTo>
                  <a:lnTo>
                    <a:pt x="16156" y="4098"/>
                  </a:lnTo>
                  <a:lnTo>
                    <a:pt x="15890" y="4291"/>
                  </a:lnTo>
                  <a:lnTo>
                    <a:pt x="15669" y="4387"/>
                  </a:lnTo>
                  <a:lnTo>
                    <a:pt x="15448" y="4580"/>
                  </a:lnTo>
                  <a:lnTo>
                    <a:pt x="14828" y="5014"/>
                  </a:lnTo>
                  <a:lnTo>
                    <a:pt x="14164" y="5400"/>
                  </a:lnTo>
                  <a:lnTo>
                    <a:pt x="13500" y="5834"/>
                  </a:lnTo>
                  <a:lnTo>
                    <a:pt x="12836" y="6220"/>
                  </a:lnTo>
                  <a:lnTo>
                    <a:pt x="12216" y="6654"/>
                  </a:lnTo>
                  <a:lnTo>
                    <a:pt x="10889" y="7425"/>
                  </a:lnTo>
                  <a:lnTo>
                    <a:pt x="10225" y="7859"/>
                  </a:lnTo>
                  <a:lnTo>
                    <a:pt x="10180" y="7859"/>
                  </a:lnTo>
                  <a:lnTo>
                    <a:pt x="10180" y="7714"/>
                  </a:lnTo>
                  <a:lnTo>
                    <a:pt x="11287" y="6895"/>
                  </a:lnTo>
                  <a:lnTo>
                    <a:pt x="12261" y="6268"/>
                  </a:lnTo>
                  <a:lnTo>
                    <a:pt x="12836" y="5834"/>
                  </a:lnTo>
                  <a:lnTo>
                    <a:pt x="13456" y="5400"/>
                  </a:lnTo>
                  <a:lnTo>
                    <a:pt x="13987" y="5014"/>
                  </a:lnTo>
                  <a:lnTo>
                    <a:pt x="14607" y="4629"/>
                  </a:lnTo>
                  <a:lnTo>
                    <a:pt x="15182" y="4195"/>
                  </a:lnTo>
                  <a:lnTo>
                    <a:pt x="15713" y="3761"/>
                  </a:lnTo>
                  <a:lnTo>
                    <a:pt x="16333" y="3375"/>
                  </a:lnTo>
                  <a:lnTo>
                    <a:pt x="16908" y="2941"/>
                  </a:lnTo>
                  <a:lnTo>
                    <a:pt x="17351" y="2652"/>
                  </a:lnTo>
                  <a:lnTo>
                    <a:pt x="17838" y="2362"/>
                  </a:lnTo>
                  <a:lnTo>
                    <a:pt x="18236" y="2073"/>
                  </a:lnTo>
                  <a:lnTo>
                    <a:pt x="18679" y="1784"/>
                  </a:lnTo>
                  <a:lnTo>
                    <a:pt x="19077" y="1495"/>
                  </a:lnTo>
                  <a:lnTo>
                    <a:pt x="19564" y="1157"/>
                  </a:lnTo>
                  <a:lnTo>
                    <a:pt x="20007" y="964"/>
                  </a:lnTo>
                  <a:lnTo>
                    <a:pt x="20538" y="675"/>
                  </a:lnTo>
                  <a:lnTo>
                    <a:pt x="20538" y="579"/>
                  </a:lnTo>
                  <a:lnTo>
                    <a:pt x="20493" y="530"/>
                  </a:lnTo>
                  <a:lnTo>
                    <a:pt x="20405" y="386"/>
                  </a:lnTo>
                  <a:lnTo>
                    <a:pt x="20405" y="337"/>
                  </a:lnTo>
                  <a:lnTo>
                    <a:pt x="18413" y="1446"/>
                  </a:lnTo>
                  <a:lnTo>
                    <a:pt x="18015" y="1687"/>
                  </a:lnTo>
                  <a:lnTo>
                    <a:pt x="17572" y="1832"/>
                  </a:lnTo>
                  <a:lnTo>
                    <a:pt x="17174" y="2073"/>
                  </a:lnTo>
                  <a:lnTo>
                    <a:pt x="16731" y="2218"/>
                  </a:lnTo>
                  <a:lnTo>
                    <a:pt x="16289" y="2459"/>
                  </a:lnTo>
                  <a:lnTo>
                    <a:pt x="15890" y="2604"/>
                  </a:lnTo>
                  <a:lnTo>
                    <a:pt x="15492" y="2845"/>
                  </a:lnTo>
                  <a:lnTo>
                    <a:pt x="14872" y="3182"/>
                  </a:lnTo>
                  <a:lnTo>
                    <a:pt x="14607" y="3279"/>
                  </a:lnTo>
                  <a:lnTo>
                    <a:pt x="14385" y="3375"/>
                  </a:lnTo>
                  <a:lnTo>
                    <a:pt x="14252" y="3520"/>
                  </a:lnTo>
                  <a:lnTo>
                    <a:pt x="14031" y="3616"/>
                  </a:lnTo>
                  <a:lnTo>
                    <a:pt x="13589" y="3857"/>
                  </a:lnTo>
                  <a:lnTo>
                    <a:pt x="13367" y="3954"/>
                  </a:lnTo>
                  <a:lnTo>
                    <a:pt x="13013" y="4098"/>
                  </a:lnTo>
                  <a:lnTo>
                    <a:pt x="12703" y="4339"/>
                  </a:lnTo>
                  <a:lnTo>
                    <a:pt x="12349" y="4484"/>
                  </a:lnTo>
                  <a:lnTo>
                    <a:pt x="12084" y="4677"/>
                  </a:lnTo>
                  <a:lnTo>
                    <a:pt x="8897" y="6509"/>
                  </a:lnTo>
                  <a:lnTo>
                    <a:pt x="8897" y="6412"/>
                  </a:lnTo>
                  <a:lnTo>
                    <a:pt x="8985" y="6316"/>
                  </a:lnTo>
                  <a:lnTo>
                    <a:pt x="9118" y="6268"/>
                  </a:lnTo>
                  <a:lnTo>
                    <a:pt x="9162" y="6220"/>
                  </a:lnTo>
                  <a:lnTo>
                    <a:pt x="9384" y="6123"/>
                  </a:lnTo>
                  <a:lnTo>
                    <a:pt x="9561" y="5930"/>
                  </a:lnTo>
                  <a:lnTo>
                    <a:pt x="9782" y="5786"/>
                  </a:lnTo>
                  <a:lnTo>
                    <a:pt x="10003" y="5593"/>
                  </a:lnTo>
                  <a:lnTo>
                    <a:pt x="10225" y="5496"/>
                  </a:lnTo>
                  <a:lnTo>
                    <a:pt x="10446" y="5352"/>
                  </a:lnTo>
                  <a:lnTo>
                    <a:pt x="10623" y="5159"/>
                  </a:lnTo>
                  <a:lnTo>
                    <a:pt x="10844" y="5062"/>
                  </a:lnTo>
                  <a:lnTo>
                    <a:pt x="11464" y="4677"/>
                  </a:lnTo>
                  <a:lnTo>
                    <a:pt x="11995" y="4291"/>
                  </a:lnTo>
                  <a:lnTo>
                    <a:pt x="12615" y="3905"/>
                  </a:lnTo>
                  <a:lnTo>
                    <a:pt x="13190" y="3568"/>
                  </a:lnTo>
                  <a:lnTo>
                    <a:pt x="14341" y="2796"/>
                  </a:lnTo>
                  <a:lnTo>
                    <a:pt x="14916" y="2459"/>
                  </a:lnTo>
                  <a:lnTo>
                    <a:pt x="15536" y="2073"/>
                  </a:lnTo>
                  <a:lnTo>
                    <a:pt x="15934" y="1832"/>
                  </a:lnTo>
                  <a:lnTo>
                    <a:pt x="16377" y="1639"/>
                  </a:lnTo>
                  <a:lnTo>
                    <a:pt x="16820" y="1398"/>
                  </a:lnTo>
                  <a:lnTo>
                    <a:pt x="17218" y="1157"/>
                  </a:lnTo>
                  <a:lnTo>
                    <a:pt x="17661" y="964"/>
                  </a:lnTo>
                  <a:lnTo>
                    <a:pt x="18059" y="723"/>
                  </a:lnTo>
                  <a:lnTo>
                    <a:pt x="18502" y="434"/>
                  </a:lnTo>
                  <a:lnTo>
                    <a:pt x="18900" y="241"/>
                  </a:lnTo>
                  <a:lnTo>
                    <a:pt x="18900" y="0"/>
                  </a:lnTo>
                  <a:lnTo>
                    <a:pt x="18590" y="48"/>
                  </a:lnTo>
                  <a:lnTo>
                    <a:pt x="18325" y="96"/>
                  </a:lnTo>
                  <a:lnTo>
                    <a:pt x="18059" y="241"/>
                  </a:lnTo>
                  <a:lnTo>
                    <a:pt x="17838" y="386"/>
                  </a:lnTo>
                  <a:lnTo>
                    <a:pt x="17572" y="579"/>
                  </a:lnTo>
                  <a:lnTo>
                    <a:pt x="17307" y="723"/>
                  </a:lnTo>
                  <a:lnTo>
                    <a:pt x="17041" y="820"/>
                  </a:lnTo>
                  <a:lnTo>
                    <a:pt x="16731" y="964"/>
                  </a:lnTo>
                  <a:lnTo>
                    <a:pt x="16466" y="1061"/>
                  </a:lnTo>
                  <a:lnTo>
                    <a:pt x="16200" y="1205"/>
                  </a:lnTo>
                  <a:lnTo>
                    <a:pt x="16067" y="1205"/>
                  </a:lnTo>
                  <a:lnTo>
                    <a:pt x="16023" y="1157"/>
                  </a:lnTo>
                  <a:lnTo>
                    <a:pt x="16023" y="1350"/>
                  </a:lnTo>
                  <a:lnTo>
                    <a:pt x="15979" y="1398"/>
                  </a:lnTo>
                  <a:lnTo>
                    <a:pt x="15846" y="1398"/>
                  </a:lnTo>
                  <a:lnTo>
                    <a:pt x="15846" y="1350"/>
                  </a:lnTo>
                  <a:lnTo>
                    <a:pt x="15802" y="1302"/>
                  </a:lnTo>
                  <a:lnTo>
                    <a:pt x="11021" y="4243"/>
                  </a:lnTo>
                  <a:lnTo>
                    <a:pt x="9561" y="5207"/>
                  </a:lnTo>
                  <a:lnTo>
                    <a:pt x="9516" y="5207"/>
                  </a:lnTo>
                  <a:lnTo>
                    <a:pt x="9516" y="5062"/>
                  </a:lnTo>
                  <a:lnTo>
                    <a:pt x="9118" y="5352"/>
                  </a:lnTo>
                  <a:lnTo>
                    <a:pt x="8720" y="5593"/>
                  </a:lnTo>
                  <a:lnTo>
                    <a:pt x="8321" y="5930"/>
                  </a:lnTo>
                  <a:lnTo>
                    <a:pt x="8056" y="6268"/>
                  </a:lnTo>
                  <a:lnTo>
                    <a:pt x="7702" y="6605"/>
                  </a:lnTo>
                  <a:lnTo>
                    <a:pt x="7303" y="6943"/>
                  </a:lnTo>
                  <a:lnTo>
                    <a:pt x="6949" y="7280"/>
                  </a:lnTo>
                  <a:lnTo>
                    <a:pt x="6551" y="7570"/>
                  </a:lnTo>
                  <a:lnTo>
                    <a:pt x="4736" y="9450"/>
                  </a:lnTo>
                  <a:lnTo>
                    <a:pt x="4692" y="9546"/>
                  </a:lnTo>
                  <a:lnTo>
                    <a:pt x="4603" y="9691"/>
                  </a:lnTo>
                  <a:lnTo>
                    <a:pt x="4515" y="9739"/>
                  </a:lnTo>
                  <a:lnTo>
                    <a:pt x="4382" y="9787"/>
                  </a:lnTo>
                  <a:lnTo>
                    <a:pt x="3762" y="9546"/>
                  </a:lnTo>
                  <a:lnTo>
                    <a:pt x="3585" y="8775"/>
                  </a:lnTo>
                  <a:lnTo>
                    <a:pt x="3408" y="7955"/>
                  </a:lnTo>
                  <a:lnTo>
                    <a:pt x="3187" y="7184"/>
                  </a:lnTo>
                  <a:lnTo>
                    <a:pt x="2877" y="6412"/>
                  </a:lnTo>
                  <a:lnTo>
                    <a:pt x="2744" y="5882"/>
                  </a:lnTo>
                  <a:lnTo>
                    <a:pt x="2567" y="5400"/>
                  </a:lnTo>
                  <a:lnTo>
                    <a:pt x="2434" y="4966"/>
                  </a:lnTo>
                  <a:lnTo>
                    <a:pt x="2213" y="4580"/>
                  </a:lnTo>
                  <a:lnTo>
                    <a:pt x="2036" y="4098"/>
                  </a:lnTo>
                  <a:lnTo>
                    <a:pt x="1815" y="3712"/>
                  </a:lnTo>
                  <a:lnTo>
                    <a:pt x="1549" y="3279"/>
                  </a:lnTo>
                  <a:lnTo>
                    <a:pt x="310" y="579"/>
                  </a:lnTo>
                  <a:lnTo>
                    <a:pt x="133" y="1012"/>
                  </a:lnTo>
                  <a:lnTo>
                    <a:pt x="177" y="1495"/>
                  </a:lnTo>
                  <a:lnTo>
                    <a:pt x="310" y="1929"/>
                  </a:lnTo>
                  <a:lnTo>
                    <a:pt x="310" y="2459"/>
                  </a:lnTo>
                  <a:lnTo>
                    <a:pt x="398" y="3375"/>
                  </a:lnTo>
                  <a:lnTo>
                    <a:pt x="487" y="4243"/>
                  </a:lnTo>
                  <a:lnTo>
                    <a:pt x="752" y="5062"/>
                  </a:lnTo>
                  <a:lnTo>
                    <a:pt x="1151" y="5737"/>
                  </a:lnTo>
                  <a:lnTo>
                    <a:pt x="752" y="5496"/>
                  </a:lnTo>
                  <a:lnTo>
                    <a:pt x="752" y="8293"/>
                  </a:lnTo>
                  <a:lnTo>
                    <a:pt x="708" y="8293"/>
                  </a:lnTo>
                  <a:lnTo>
                    <a:pt x="664" y="8341"/>
                  </a:lnTo>
                  <a:lnTo>
                    <a:pt x="575" y="8389"/>
                  </a:lnTo>
                  <a:lnTo>
                    <a:pt x="708" y="9354"/>
                  </a:lnTo>
                  <a:lnTo>
                    <a:pt x="575" y="9354"/>
                  </a:lnTo>
                  <a:lnTo>
                    <a:pt x="531" y="9402"/>
                  </a:lnTo>
                  <a:lnTo>
                    <a:pt x="487" y="10559"/>
                  </a:lnTo>
                  <a:lnTo>
                    <a:pt x="443" y="10607"/>
                  </a:lnTo>
                  <a:lnTo>
                    <a:pt x="398" y="10607"/>
                  </a:lnTo>
                  <a:lnTo>
                    <a:pt x="354" y="10655"/>
                  </a:lnTo>
                  <a:lnTo>
                    <a:pt x="310" y="10655"/>
                  </a:lnTo>
                  <a:lnTo>
                    <a:pt x="221" y="11282"/>
                  </a:lnTo>
                  <a:lnTo>
                    <a:pt x="133" y="12632"/>
                  </a:lnTo>
                  <a:lnTo>
                    <a:pt x="44" y="13211"/>
                  </a:lnTo>
                  <a:lnTo>
                    <a:pt x="44" y="13982"/>
                  </a:lnTo>
                  <a:lnTo>
                    <a:pt x="0" y="14802"/>
                  </a:lnTo>
                  <a:lnTo>
                    <a:pt x="0" y="16345"/>
                  </a:lnTo>
                  <a:lnTo>
                    <a:pt x="89" y="17502"/>
                  </a:lnTo>
                  <a:lnTo>
                    <a:pt x="89" y="18611"/>
                  </a:lnTo>
                  <a:lnTo>
                    <a:pt x="133" y="19768"/>
                  </a:lnTo>
                  <a:lnTo>
                    <a:pt x="310" y="20829"/>
                  </a:lnTo>
                  <a:lnTo>
                    <a:pt x="354" y="21070"/>
                  </a:lnTo>
                  <a:lnTo>
                    <a:pt x="398" y="21214"/>
                  </a:lnTo>
                  <a:lnTo>
                    <a:pt x="398" y="21407"/>
                  </a:lnTo>
                  <a:lnTo>
                    <a:pt x="443" y="21600"/>
                  </a:lnTo>
                  <a:lnTo>
                    <a:pt x="487" y="21552"/>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09" name="Shape 509"/>
            <p:cNvSpPr/>
            <p:nvPr/>
          </p:nvSpPr>
          <p:spPr>
            <a:xfrm>
              <a:off x="238880" y="1002555"/>
              <a:ext cx="582062" cy="6930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224" y="21600"/>
                  </a:moveTo>
                  <a:lnTo>
                    <a:pt x="21475" y="21600"/>
                  </a:lnTo>
                  <a:lnTo>
                    <a:pt x="21537" y="21548"/>
                  </a:lnTo>
                  <a:lnTo>
                    <a:pt x="21537" y="21391"/>
                  </a:lnTo>
                  <a:lnTo>
                    <a:pt x="21475" y="21391"/>
                  </a:lnTo>
                  <a:lnTo>
                    <a:pt x="21475" y="20920"/>
                  </a:lnTo>
                  <a:lnTo>
                    <a:pt x="21537" y="20554"/>
                  </a:lnTo>
                  <a:lnTo>
                    <a:pt x="21537" y="19665"/>
                  </a:lnTo>
                  <a:lnTo>
                    <a:pt x="21412" y="17468"/>
                  </a:lnTo>
                  <a:lnTo>
                    <a:pt x="21412" y="13284"/>
                  </a:lnTo>
                  <a:lnTo>
                    <a:pt x="21600" y="11192"/>
                  </a:lnTo>
                  <a:lnTo>
                    <a:pt x="21537" y="11192"/>
                  </a:lnTo>
                  <a:lnTo>
                    <a:pt x="21537" y="11088"/>
                  </a:lnTo>
                  <a:lnTo>
                    <a:pt x="21475" y="11088"/>
                  </a:lnTo>
                  <a:lnTo>
                    <a:pt x="17217" y="7845"/>
                  </a:lnTo>
                  <a:lnTo>
                    <a:pt x="17343" y="8211"/>
                  </a:lnTo>
                  <a:lnTo>
                    <a:pt x="18470" y="9153"/>
                  </a:lnTo>
                  <a:lnTo>
                    <a:pt x="18532" y="9257"/>
                  </a:lnTo>
                  <a:lnTo>
                    <a:pt x="18595" y="9257"/>
                  </a:lnTo>
                  <a:lnTo>
                    <a:pt x="20723" y="11035"/>
                  </a:lnTo>
                  <a:lnTo>
                    <a:pt x="19722" y="10878"/>
                  </a:lnTo>
                  <a:lnTo>
                    <a:pt x="17092" y="9362"/>
                  </a:lnTo>
                  <a:lnTo>
                    <a:pt x="17030" y="9309"/>
                  </a:lnTo>
                  <a:lnTo>
                    <a:pt x="17030" y="9153"/>
                  </a:lnTo>
                  <a:lnTo>
                    <a:pt x="16904" y="9100"/>
                  </a:lnTo>
                  <a:lnTo>
                    <a:pt x="16216" y="8525"/>
                  </a:lnTo>
                  <a:lnTo>
                    <a:pt x="15464" y="7950"/>
                  </a:lnTo>
                  <a:lnTo>
                    <a:pt x="14776" y="7479"/>
                  </a:lnTo>
                  <a:lnTo>
                    <a:pt x="13962" y="6956"/>
                  </a:lnTo>
                  <a:lnTo>
                    <a:pt x="13273" y="6538"/>
                  </a:lnTo>
                  <a:lnTo>
                    <a:pt x="12522" y="6067"/>
                  </a:lnTo>
                  <a:lnTo>
                    <a:pt x="11833" y="5492"/>
                  </a:lnTo>
                  <a:lnTo>
                    <a:pt x="11082" y="5021"/>
                  </a:lnTo>
                  <a:lnTo>
                    <a:pt x="11019" y="4969"/>
                  </a:lnTo>
                  <a:lnTo>
                    <a:pt x="10769" y="4864"/>
                  </a:lnTo>
                  <a:lnTo>
                    <a:pt x="10643" y="4759"/>
                  </a:lnTo>
                  <a:lnTo>
                    <a:pt x="9141" y="3818"/>
                  </a:lnTo>
                  <a:lnTo>
                    <a:pt x="9704" y="4289"/>
                  </a:lnTo>
                  <a:lnTo>
                    <a:pt x="10393" y="4759"/>
                  </a:lnTo>
                  <a:lnTo>
                    <a:pt x="11019" y="5282"/>
                  </a:lnTo>
                  <a:lnTo>
                    <a:pt x="12897" y="6694"/>
                  </a:lnTo>
                  <a:lnTo>
                    <a:pt x="13523" y="7113"/>
                  </a:lnTo>
                  <a:lnTo>
                    <a:pt x="14087" y="7636"/>
                  </a:lnTo>
                  <a:lnTo>
                    <a:pt x="14525" y="7950"/>
                  </a:lnTo>
                  <a:lnTo>
                    <a:pt x="15026" y="8316"/>
                  </a:lnTo>
                  <a:lnTo>
                    <a:pt x="15464" y="8630"/>
                  </a:lnTo>
                  <a:lnTo>
                    <a:pt x="15965" y="8996"/>
                  </a:lnTo>
                  <a:lnTo>
                    <a:pt x="16466" y="9309"/>
                  </a:lnTo>
                  <a:lnTo>
                    <a:pt x="17030" y="9623"/>
                  </a:lnTo>
                  <a:lnTo>
                    <a:pt x="17530" y="9885"/>
                  </a:lnTo>
                  <a:lnTo>
                    <a:pt x="18031" y="10199"/>
                  </a:lnTo>
                  <a:lnTo>
                    <a:pt x="18470" y="10512"/>
                  </a:lnTo>
                  <a:lnTo>
                    <a:pt x="18845" y="10826"/>
                  </a:lnTo>
                  <a:lnTo>
                    <a:pt x="19221" y="11035"/>
                  </a:lnTo>
                  <a:lnTo>
                    <a:pt x="19534" y="11401"/>
                  </a:lnTo>
                  <a:lnTo>
                    <a:pt x="19534" y="11506"/>
                  </a:lnTo>
                  <a:lnTo>
                    <a:pt x="19471" y="11506"/>
                  </a:lnTo>
                  <a:lnTo>
                    <a:pt x="17656" y="10460"/>
                  </a:lnTo>
                  <a:lnTo>
                    <a:pt x="17593" y="10408"/>
                  </a:lnTo>
                  <a:lnTo>
                    <a:pt x="17530" y="10303"/>
                  </a:lnTo>
                  <a:lnTo>
                    <a:pt x="16216" y="9519"/>
                  </a:lnTo>
                  <a:lnTo>
                    <a:pt x="15151" y="8891"/>
                  </a:lnTo>
                  <a:lnTo>
                    <a:pt x="14337" y="8316"/>
                  </a:lnTo>
                  <a:lnTo>
                    <a:pt x="13899" y="8159"/>
                  </a:lnTo>
                  <a:lnTo>
                    <a:pt x="13711" y="7845"/>
                  </a:lnTo>
                  <a:lnTo>
                    <a:pt x="13586" y="7845"/>
                  </a:lnTo>
                  <a:lnTo>
                    <a:pt x="13523" y="7897"/>
                  </a:lnTo>
                  <a:lnTo>
                    <a:pt x="13523" y="7950"/>
                  </a:lnTo>
                  <a:lnTo>
                    <a:pt x="14400" y="8577"/>
                  </a:lnTo>
                  <a:lnTo>
                    <a:pt x="14525" y="8577"/>
                  </a:lnTo>
                  <a:lnTo>
                    <a:pt x="14650" y="8630"/>
                  </a:lnTo>
                  <a:lnTo>
                    <a:pt x="14776" y="8839"/>
                  </a:lnTo>
                  <a:lnTo>
                    <a:pt x="15151" y="8996"/>
                  </a:lnTo>
                  <a:lnTo>
                    <a:pt x="19283" y="11820"/>
                  </a:lnTo>
                  <a:lnTo>
                    <a:pt x="19283" y="11872"/>
                  </a:lnTo>
                  <a:lnTo>
                    <a:pt x="19221" y="11924"/>
                  </a:lnTo>
                  <a:lnTo>
                    <a:pt x="18845" y="11820"/>
                  </a:lnTo>
                  <a:lnTo>
                    <a:pt x="18532" y="11715"/>
                  </a:lnTo>
                  <a:lnTo>
                    <a:pt x="18219" y="11506"/>
                  </a:lnTo>
                  <a:lnTo>
                    <a:pt x="17843" y="11297"/>
                  </a:lnTo>
                  <a:lnTo>
                    <a:pt x="17593" y="11088"/>
                  </a:lnTo>
                  <a:lnTo>
                    <a:pt x="17280" y="10931"/>
                  </a:lnTo>
                  <a:lnTo>
                    <a:pt x="17030" y="10669"/>
                  </a:lnTo>
                  <a:lnTo>
                    <a:pt x="16717" y="10512"/>
                  </a:lnTo>
                  <a:lnTo>
                    <a:pt x="16216" y="10199"/>
                  </a:lnTo>
                  <a:lnTo>
                    <a:pt x="15715" y="9832"/>
                  </a:lnTo>
                  <a:lnTo>
                    <a:pt x="15214" y="9519"/>
                  </a:lnTo>
                  <a:lnTo>
                    <a:pt x="14776" y="9153"/>
                  </a:lnTo>
                  <a:lnTo>
                    <a:pt x="14275" y="8891"/>
                  </a:lnTo>
                  <a:lnTo>
                    <a:pt x="13774" y="8525"/>
                  </a:lnTo>
                  <a:lnTo>
                    <a:pt x="13336" y="8211"/>
                  </a:lnTo>
                  <a:lnTo>
                    <a:pt x="12835" y="7845"/>
                  </a:lnTo>
                  <a:lnTo>
                    <a:pt x="12835" y="7950"/>
                  </a:lnTo>
                  <a:lnTo>
                    <a:pt x="12960" y="8159"/>
                  </a:lnTo>
                  <a:lnTo>
                    <a:pt x="12960" y="8316"/>
                  </a:lnTo>
                  <a:lnTo>
                    <a:pt x="12835" y="8316"/>
                  </a:lnTo>
                  <a:lnTo>
                    <a:pt x="11082" y="7113"/>
                  </a:lnTo>
                  <a:lnTo>
                    <a:pt x="10957" y="7061"/>
                  </a:lnTo>
                  <a:lnTo>
                    <a:pt x="10769" y="6956"/>
                  </a:lnTo>
                  <a:lnTo>
                    <a:pt x="10643" y="6851"/>
                  </a:lnTo>
                  <a:lnTo>
                    <a:pt x="10518" y="6642"/>
                  </a:lnTo>
                  <a:lnTo>
                    <a:pt x="10080" y="6485"/>
                  </a:lnTo>
                  <a:lnTo>
                    <a:pt x="10080" y="6276"/>
                  </a:lnTo>
                  <a:lnTo>
                    <a:pt x="10017" y="6328"/>
                  </a:lnTo>
                  <a:lnTo>
                    <a:pt x="7701" y="4707"/>
                  </a:lnTo>
                  <a:lnTo>
                    <a:pt x="7325" y="4550"/>
                  </a:lnTo>
                  <a:lnTo>
                    <a:pt x="6699" y="4184"/>
                  </a:lnTo>
                  <a:lnTo>
                    <a:pt x="6699" y="4079"/>
                  </a:lnTo>
                  <a:lnTo>
                    <a:pt x="1377" y="0"/>
                  </a:lnTo>
                  <a:lnTo>
                    <a:pt x="1377" y="732"/>
                  </a:lnTo>
                  <a:lnTo>
                    <a:pt x="1252" y="1517"/>
                  </a:lnTo>
                  <a:lnTo>
                    <a:pt x="1190" y="2301"/>
                  </a:lnTo>
                  <a:lnTo>
                    <a:pt x="1002" y="3033"/>
                  </a:lnTo>
                  <a:lnTo>
                    <a:pt x="877" y="4079"/>
                  </a:lnTo>
                  <a:lnTo>
                    <a:pt x="689" y="5073"/>
                  </a:lnTo>
                  <a:lnTo>
                    <a:pt x="501" y="6119"/>
                  </a:lnTo>
                  <a:lnTo>
                    <a:pt x="250" y="7113"/>
                  </a:lnTo>
                  <a:lnTo>
                    <a:pt x="250" y="7374"/>
                  </a:lnTo>
                  <a:lnTo>
                    <a:pt x="125" y="7531"/>
                  </a:lnTo>
                  <a:lnTo>
                    <a:pt x="63" y="7740"/>
                  </a:lnTo>
                  <a:lnTo>
                    <a:pt x="0" y="7897"/>
                  </a:lnTo>
                  <a:lnTo>
                    <a:pt x="125" y="8211"/>
                  </a:lnTo>
                  <a:lnTo>
                    <a:pt x="188" y="8263"/>
                  </a:lnTo>
                  <a:lnTo>
                    <a:pt x="250" y="8263"/>
                  </a:lnTo>
                  <a:lnTo>
                    <a:pt x="376" y="8316"/>
                  </a:lnTo>
                  <a:lnTo>
                    <a:pt x="438" y="8316"/>
                  </a:lnTo>
                  <a:lnTo>
                    <a:pt x="438" y="8420"/>
                  </a:lnTo>
                  <a:lnTo>
                    <a:pt x="501" y="8473"/>
                  </a:lnTo>
                  <a:lnTo>
                    <a:pt x="501" y="8525"/>
                  </a:lnTo>
                  <a:lnTo>
                    <a:pt x="1440" y="9048"/>
                  </a:lnTo>
                  <a:lnTo>
                    <a:pt x="1816" y="9309"/>
                  </a:lnTo>
                  <a:lnTo>
                    <a:pt x="2066" y="9623"/>
                  </a:lnTo>
                  <a:lnTo>
                    <a:pt x="2442" y="9832"/>
                  </a:lnTo>
                  <a:lnTo>
                    <a:pt x="2817" y="10094"/>
                  </a:lnTo>
                  <a:lnTo>
                    <a:pt x="3130" y="10408"/>
                  </a:lnTo>
                  <a:lnTo>
                    <a:pt x="3506" y="10617"/>
                  </a:lnTo>
                  <a:lnTo>
                    <a:pt x="4195" y="11192"/>
                  </a:lnTo>
                  <a:lnTo>
                    <a:pt x="4195" y="11245"/>
                  </a:lnTo>
                  <a:lnTo>
                    <a:pt x="4257" y="11297"/>
                  </a:lnTo>
                  <a:lnTo>
                    <a:pt x="4257" y="11349"/>
                  </a:lnTo>
                  <a:lnTo>
                    <a:pt x="5134" y="12029"/>
                  </a:lnTo>
                  <a:lnTo>
                    <a:pt x="5948" y="12657"/>
                  </a:lnTo>
                  <a:lnTo>
                    <a:pt x="6824" y="13389"/>
                  </a:lnTo>
                  <a:lnTo>
                    <a:pt x="7701" y="14069"/>
                  </a:lnTo>
                  <a:lnTo>
                    <a:pt x="8515" y="14801"/>
                  </a:lnTo>
                  <a:lnTo>
                    <a:pt x="9329" y="15429"/>
                  </a:lnTo>
                  <a:lnTo>
                    <a:pt x="10205" y="16161"/>
                  </a:lnTo>
                  <a:lnTo>
                    <a:pt x="11144" y="16788"/>
                  </a:lnTo>
                  <a:lnTo>
                    <a:pt x="11896" y="17364"/>
                  </a:lnTo>
                  <a:lnTo>
                    <a:pt x="12772" y="17887"/>
                  </a:lnTo>
                  <a:lnTo>
                    <a:pt x="13586" y="18357"/>
                  </a:lnTo>
                  <a:lnTo>
                    <a:pt x="14463" y="18828"/>
                  </a:lnTo>
                  <a:lnTo>
                    <a:pt x="16341" y="19665"/>
                  </a:lnTo>
                  <a:lnTo>
                    <a:pt x="17217" y="20083"/>
                  </a:lnTo>
                  <a:lnTo>
                    <a:pt x="18094" y="20554"/>
                  </a:lnTo>
                  <a:lnTo>
                    <a:pt x="18532" y="20659"/>
                  </a:lnTo>
                  <a:lnTo>
                    <a:pt x="18970" y="20815"/>
                  </a:lnTo>
                  <a:lnTo>
                    <a:pt x="19283" y="20920"/>
                  </a:lnTo>
                  <a:lnTo>
                    <a:pt x="19659" y="21129"/>
                  </a:lnTo>
                  <a:lnTo>
                    <a:pt x="20035" y="21234"/>
                  </a:lnTo>
                  <a:lnTo>
                    <a:pt x="20410" y="21391"/>
                  </a:lnTo>
                  <a:lnTo>
                    <a:pt x="20849" y="21548"/>
                  </a:lnTo>
                  <a:lnTo>
                    <a:pt x="21224"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10" name="Shape 510"/>
            <p:cNvSpPr/>
            <p:nvPr/>
          </p:nvSpPr>
          <p:spPr>
            <a:xfrm>
              <a:off x="1567862" y="1567753"/>
              <a:ext cx="114395" cy="1042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21600"/>
                  </a:moveTo>
                  <a:lnTo>
                    <a:pt x="7624" y="20892"/>
                  </a:lnTo>
                  <a:lnTo>
                    <a:pt x="9529" y="19121"/>
                  </a:lnTo>
                  <a:lnTo>
                    <a:pt x="11435" y="18059"/>
                  </a:lnTo>
                  <a:lnTo>
                    <a:pt x="14294" y="18413"/>
                  </a:lnTo>
                  <a:lnTo>
                    <a:pt x="14929" y="18767"/>
                  </a:lnTo>
                  <a:lnTo>
                    <a:pt x="16200" y="18767"/>
                  </a:lnTo>
                  <a:lnTo>
                    <a:pt x="18424" y="16997"/>
                  </a:lnTo>
                  <a:lnTo>
                    <a:pt x="20012" y="14164"/>
                  </a:lnTo>
                  <a:lnTo>
                    <a:pt x="20965" y="10977"/>
                  </a:lnTo>
                  <a:lnTo>
                    <a:pt x="21600" y="7436"/>
                  </a:lnTo>
                  <a:lnTo>
                    <a:pt x="20965" y="3541"/>
                  </a:lnTo>
                  <a:lnTo>
                    <a:pt x="19694" y="708"/>
                  </a:lnTo>
                  <a:lnTo>
                    <a:pt x="17153" y="0"/>
                  </a:lnTo>
                  <a:lnTo>
                    <a:pt x="14294" y="708"/>
                  </a:lnTo>
                  <a:lnTo>
                    <a:pt x="12071" y="2479"/>
                  </a:lnTo>
                  <a:lnTo>
                    <a:pt x="10165" y="3895"/>
                  </a:lnTo>
                  <a:lnTo>
                    <a:pt x="8894" y="6374"/>
                  </a:lnTo>
                  <a:lnTo>
                    <a:pt x="635" y="10623"/>
                  </a:lnTo>
                  <a:lnTo>
                    <a:pt x="0" y="15226"/>
                  </a:lnTo>
                  <a:lnTo>
                    <a:pt x="2541" y="19830"/>
                  </a:lnTo>
                  <a:lnTo>
                    <a:pt x="3176" y="20184"/>
                  </a:lnTo>
                  <a:lnTo>
                    <a:pt x="3812" y="20892"/>
                  </a:lnTo>
                  <a:lnTo>
                    <a:pt x="4765" y="21600"/>
                  </a:lnTo>
                  <a:lnTo>
                    <a:pt x="5400" y="21600"/>
                  </a:lnTo>
                  <a:close/>
                </a:path>
              </a:pathLst>
            </a:custGeom>
            <a:solidFill>
              <a:srgbClr val="000000"/>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11" name="Shape 511"/>
            <p:cNvSpPr/>
            <p:nvPr/>
          </p:nvSpPr>
          <p:spPr>
            <a:xfrm>
              <a:off x="1584685" y="1587939"/>
              <a:ext cx="84114" cy="706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700" y="21600"/>
                  </a:moveTo>
                  <a:lnTo>
                    <a:pt x="4050" y="21600"/>
                  </a:lnTo>
                  <a:lnTo>
                    <a:pt x="5850" y="19088"/>
                  </a:lnTo>
                  <a:lnTo>
                    <a:pt x="15750" y="14567"/>
                  </a:lnTo>
                  <a:lnTo>
                    <a:pt x="16200" y="15070"/>
                  </a:lnTo>
                  <a:lnTo>
                    <a:pt x="16650" y="15070"/>
                  </a:lnTo>
                  <a:lnTo>
                    <a:pt x="16650" y="15572"/>
                  </a:lnTo>
                  <a:lnTo>
                    <a:pt x="17100" y="16577"/>
                  </a:lnTo>
                  <a:lnTo>
                    <a:pt x="19350" y="13563"/>
                  </a:lnTo>
                  <a:lnTo>
                    <a:pt x="20700" y="10047"/>
                  </a:lnTo>
                  <a:lnTo>
                    <a:pt x="21600" y="6028"/>
                  </a:lnTo>
                  <a:lnTo>
                    <a:pt x="21150" y="2009"/>
                  </a:lnTo>
                  <a:lnTo>
                    <a:pt x="20700" y="1507"/>
                  </a:lnTo>
                  <a:lnTo>
                    <a:pt x="20700" y="502"/>
                  </a:lnTo>
                  <a:lnTo>
                    <a:pt x="20250" y="502"/>
                  </a:lnTo>
                  <a:lnTo>
                    <a:pt x="20250" y="0"/>
                  </a:lnTo>
                  <a:lnTo>
                    <a:pt x="17100" y="0"/>
                  </a:lnTo>
                  <a:lnTo>
                    <a:pt x="8100" y="9544"/>
                  </a:lnTo>
                  <a:lnTo>
                    <a:pt x="3150" y="10047"/>
                  </a:lnTo>
                  <a:lnTo>
                    <a:pt x="0" y="13060"/>
                  </a:lnTo>
                  <a:lnTo>
                    <a:pt x="1350" y="21600"/>
                  </a:lnTo>
                  <a:lnTo>
                    <a:pt x="270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12" name="Shape 512"/>
            <p:cNvSpPr/>
            <p:nvPr/>
          </p:nvSpPr>
          <p:spPr>
            <a:xfrm>
              <a:off x="1154027" y="1550932"/>
              <a:ext cx="121124" cy="908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438" y="20815"/>
                  </a:moveTo>
                  <a:lnTo>
                    <a:pt x="6214" y="20422"/>
                  </a:lnTo>
                  <a:lnTo>
                    <a:pt x="7397" y="20029"/>
                  </a:lnTo>
                  <a:lnTo>
                    <a:pt x="9173" y="19636"/>
                  </a:lnTo>
                  <a:lnTo>
                    <a:pt x="10652" y="18851"/>
                  </a:lnTo>
                  <a:lnTo>
                    <a:pt x="11836" y="17673"/>
                  </a:lnTo>
                  <a:lnTo>
                    <a:pt x="13315" y="16495"/>
                  </a:lnTo>
                  <a:lnTo>
                    <a:pt x="14203" y="14924"/>
                  </a:lnTo>
                  <a:lnTo>
                    <a:pt x="15386" y="13353"/>
                  </a:lnTo>
                  <a:lnTo>
                    <a:pt x="20416" y="11389"/>
                  </a:lnTo>
                  <a:lnTo>
                    <a:pt x="21008" y="9033"/>
                  </a:lnTo>
                  <a:lnTo>
                    <a:pt x="21600" y="7069"/>
                  </a:lnTo>
                  <a:lnTo>
                    <a:pt x="21600" y="4713"/>
                  </a:lnTo>
                  <a:lnTo>
                    <a:pt x="20712" y="2356"/>
                  </a:lnTo>
                  <a:lnTo>
                    <a:pt x="19825" y="1178"/>
                  </a:lnTo>
                  <a:lnTo>
                    <a:pt x="19233" y="785"/>
                  </a:lnTo>
                  <a:lnTo>
                    <a:pt x="18345" y="0"/>
                  </a:lnTo>
                  <a:lnTo>
                    <a:pt x="16274" y="1178"/>
                  </a:lnTo>
                  <a:lnTo>
                    <a:pt x="14203" y="1964"/>
                  </a:lnTo>
                  <a:lnTo>
                    <a:pt x="12723" y="2356"/>
                  </a:lnTo>
                  <a:lnTo>
                    <a:pt x="8581" y="3927"/>
                  </a:lnTo>
                  <a:lnTo>
                    <a:pt x="6510" y="3927"/>
                  </a:lnTo>
                  <a:lnTo>
                    <a:pt x="4438" y="4320"/>
                  </a:lnTo>
                  <a:lnTo>
                    <a:pt x="2071" y="4320"/>
                  </a:lnTo>
                  <a:lnTo>
                    <a:pt x="1184" y="5891"/>
                  </a:lnTo>
                  <a:lnTo>
                    <a:pt x="592" y="8640"/>
                  </a:lnTo>
                  <a:lnTo>
                    <a:pt x="592" y="11389"/>
                  </a:lnTo>
                  <a:lnTo>
                    <a:pt x="0" y="14138"/>
                  </a:lnTo>
                  <a:lnTo>
                    <a:pt x="2367" y="20029"/>
                  </a:lnTo>
                  <a:lnTo>
                    <a:pt x="4142" y="21600"/>
                  </a:lnTo>
                  <a:lnTo>
                    <a:pt x="4438" y="20815"/>
                  </a:lnTo>
                  <a:close/>
                </a:path>
              </a:pathLst>
            </a:custGeom>
            <a:solidFill>
              <a:srgbClr val="000000"/>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13" name="Shape 513"/>
            <p:cNvSpPr/>
            <p:nvPr/>
          </p:nvSpPr>
          <p:spPr>
            <a:xfrm>
              <a:off x="1167485" y="1564389"/>
              <a:ext cx="97572" cy="605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234" y="21600"/>
                  </a:moveTo>
                  <a:lnTo>
                    <a:pt x="5214" y="21016"/>
                  </a:lnTo>
                  <a:lnTo>
                    <a:pt x="7821" y="19265"/>
                  </a:lnTo>
                  <a:lnTo>
                    <a:pt x="10055" y="16346"/>
                  </a:lnTo>
                  <a:lnTo>
                    <a:pt x="13034" y="11676"/>
                  </a:lnTo>
                  <a:lnTo>
                    <a:pt x="20855" y="9924"/>
                  </a:lnTo>
                  <a:lnTo>
                    <a:pt x="21228" y="7589"/>
                  </a:lnTo>
                  <a:lnTo>
                    <a:pt x="21600" y="5838"/>
                  </a:lnTo>
                  <a:lnTo>
                    <a:pt x="21600" y="4086"/>
                  </a:lnTo>
                  <a:lnTo>
                    <a:pt x="21228" y="2335"/>
                  </a:lnTo>
                  <a:lnTo>
                    <a:pt x="21228" y="1751"/>
                  </a:lnTo>
                  <a:lnTo>
                    <a:pt x="20855" y="1751"/>
                  </a:lnTo>
                  <a:lnTo>
                    <a:pt x="20855" y="1168"/>
                  </a:lnTo>
                  <a:lnTo>
                    <a:pt x="19366" y="0"/>
                  </a:lnTo>
                  <a:lnTo>
                    <a:pt x="18621" y="0"/>
                  </a:lnTo>
                  <a:lnTo>
                    <a:pt x="17503" y="1168"/>
                  </a:lnTo>
                  <a:lnTo>
                    <a:pt x="16759" y="1751"/>
                  </a:lnTo>
                  <a:lnTo>
                    <a:pt x="15641" y="3503"/>
                  </a:lnTo>
                  <a:lnTo>
                    <a:pt x="1862" y="6422"/>
                  </a:lnTo>
                  <a:lnTo>
                    <a:pt x="372" y="10508"/>
                  </a:lnTo>
                  <a:lnTo>
                    <a:pt x="0" y="13427"/>
                  </a:lnTo>
                  <a:lnTo>
                    <a:pt x="0" y="17514"/>
                  </a:lnTo>
                  <a:lnTo>
                    <a:pt x="1490" y="21600"/>
                  </a:lnTo>
                  <a:lnTo>
                    <a:pt x="2234"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14" name="Shape 514"/>
            <p:cNvSpPr/>
            <p:nvPr/>
          </p:nvSpPr>
          <p:spPr>
            <a:xfrm>
              <a:off x="1285243" y="1436547"/>
              <a:ext cx="63927" cy="117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116" y="21600"/>
                  </a:moveTo>
                  <a:lnTo>
                    <a:pt x="16484" y="19470"/>
                  </a:lnTo>
                  <a:lnTo>
                    <a:pt x="15916" y="15515"/>
                  </a:lnTo>
                  <a:lnTo>
                    <a:pt x="16484" y="12473"/>
                  </a:lnTo>
                  <a:lnTo>
                    <a:pt x="18758" y="8823"/>
                  </a:lnTo>
                  <a:lnTo>
                    <a:pt x="21600" y="5780"/>
                  </a:lnTo>
                  <a:lnTo>
                    <a:pt x="21600" y="3042"/>
                  </a:lnTo>
                  <a:lnTo>
                    <a:pt x="20463" y="1521"/>
                  </a:lnTo>
                  <a:lnTo>
                    <a:pt x="18758" y="608"/>
                  </a:lnTo>
                  <a:lnTo>
                    <a:pt x="18189" y="608"/>
                  </a:lnTo>
                  <a:lnTo>
                    <a:pt x="17621" y="0"/>
                  </a:lnTo>
                  <a:lnTo>
                    <a:pt x="13642" y="608"/>
                  </a:lnTo>
                  <a:lnTo>
                    <a:pt x="9663" y="913"/>
                  </a:lnTo>
                  <a:lnTo>
                    <a:pt x="6253" y="1825"/>
                  </a:lnTo>
                  <a:lnTo>
                    <a:pt x="3411" y="3042"/>
                  </a:lnTo>
                  <a:lnTo>
                    <a:pt x="2274" y="3651"/>
                  </a:lnTo>
                  <a:lnTo>
                    <a:pt x="2274" y="4563"/>
                  </a:lnTo>
                  <a:lnTo>
                    <a:pt x="1137" y="5172"/>
                  </a:lnTo>
                  <a:lnTo>
                    <a:pt x="0" y="6389"/>
                  </a:lnTo>
                  <a:lnTo>
                    <a:pt x="2274" y="20687"/>
                  </a:lnTo>
                  <a:lnTo>
                    <a:pt x="2274" y="21296"/>
                  </a:lnTo>
                  <a:lnTo>
                    <a:pt x="3411" y="21296"/>
                  </a:lnTo>
                  <a:lnTo>
                    <a:pt x="4547" y="21600"/>
                  </a:lnTo>
                  <a:lnTo>
                    <a:pt x="5116" y="21600"/>
                  </a:lnTo>
                  <a:close/>
                </a:path>
              </a:pathLst>
            </a:custGeom>
            <a:solidFill>
              <a:srgbClr val="000000"/>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15" name="Shape 515"/>
            <p:cNvSpPr/>
            <p:nvPr/>
          </p:nvSpPr>
          <p:spPr>
            <a:xfrm>
              <a:off x="1302066" y="1450004"/>
              <a:ext cx="33646" cy="874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547" y="21600"/>
                  </a:moveTo>
                  <a:lnTo>
                    <a:pt x="11368" y="21600"/>
                  </a:lnTo>
                  <a:lnTo>
                    <a:pt x="11368" y="18212"/>
                  </a:lnTo>
                  <a:lnTo>
                    <a:pt x="10232" y="16941"/>
                  </a:lnTo>
                  <a:lnTo>
                    <a:pt x="9095" y="15247"/>
                  </a:lnTo>
                  <a:lnTo>
                    <a:pt x="21600" y="1271"/>
                  </a:lnTo>
                  <a:lnTo>
                    <a:pt x="18189" y="0"/>
                  </a:lnTo>
                  <a:lnTo>
                    <a:pt x="17053" y="0"/>
                  </a:lnTo>
                  <a:lnTo>
                    <a:pt x="7958" y="424"/>
                  </a:lnTo>
                  <a:lnTo>
                    <a:pt x="0" y="3812"/>
                  </a:lnTo>
                  <a:lnTo>
                    <a:pt x="3411" y="21600"/>
                  </a:lnTo>
                  <a:lnTo>
                    <a:pt x="4547"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16" name="Shape 516"/>
            <p:cNvSpPr/>
            <p:nvPr/>
          </p:nvSpPr>
          <p:spPr>
            <a:xfrm>
              <a:off x="851221" y="1345711"/>
              <a:ext cx="3366" cy="33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16200" y="16200"/>
                  </a:lnTo>
                  <a:lnTo>
                    <a:pt x="10800" y="5400"/>
                  </a:lnTo>
                  <a:lnTo>
                    <a:pt x="0" y="0"/>
                  </a:lnTo>
                  <a:lnTo>
                    <a:pt x="0" y="5400"/>
                  </a:lnTo>
                  <a:lnTo>
                    <a:pt x="10800" y="16200"/>
                  </a:lnTo>
                  <a:lnTo>
                    <a:pt x="16200" y="16200"/>
                  </a:lnTo>
                  <a:lnTo>
                    <a:pt x="2160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17" name="Shape 517"/>
            <p:cNvSpPr/>
            <p:nvPr/>
          </p:nvSpPr>
          <p:spPr>
            <a:xfrm>
              <a:off x="703183" y="1217868"/>
              <a:ext cx="121123" cy="1312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300" y="21600"/>
                  </a:moveTo>
                  <a:lnTo>
                    <a:pt x="21600" y="18592"/>
                  </a:lnTo>
                  <a:lnTo>
                    <a:pt x="15900" y="13944"/>
                  </a:lnTo>
                  <a:lnTo>
                    <a:pt x="15600" y="13671"/>
                  </a:lnTo>
                  <a:lnTo>
                    <a:pt x="15600" y="12851"/>
                  </a:lnTo>
                  <a:lnTo>
                    <a:pt x="15300" y="12577"/>
                  </a:lnTo>
                  <a:lnTo>
                    <a:pt x="300" y="0"/>
                  </a:lnTo>
                  <a:lnTo>
                    <a:pt x="0" y="0"/>
                  </a:lnTo>
                  <a:lnTo>
                    <a:pt x="0" y="1367"/>
                  </a:lnTo>
                  <a:lnTo>
                    <a:pt x="2130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18" name="Shape 518"/>
            <p:cNvSpPr/>
            <p:nvPr/>
          </p:nvSpPr>
          <p:spPr>
            <a:xfrm>
              <a:off x="709912" y="1184226"/>
              <a:ext cx="121123" cy="1345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992" y="21330"/>
                  </a:moveTo>
                  <a:lnTo>
                    <a:pt x="21600" y="17010"/>
                  </a:lnTo>
                  <a:lnTo>
                    <a:pt x="304" y="0"/>
                  </a:lnTo>
                  <a:lnTo>
                    <a:pt x="0" y="270"/>
                  </a:lnTo>
                  <a:lnTo>
                    <a:pt x="0" y="1890"/>
                  </a:lnTo>
                  <a:lnTo>
                    <a:pt x="1521" y="2970"/>
                  </a:lnTo>
                  <a:lnTo>
                    <a:pt x="5172" y="6210"/>
                  </a:lnTo>
                  <a:lnTo>
                    <a:pt x="6997" y="7560"/>
                  </a:lnTo>
                  <a:lnTo>
                    <a:pt x="8214" y="9180"/>
                  </a:lnTo>
                  <a:lnTo>
                    <a:pt x="10039" y="10800"/>
                  </a:lnTo>
                  <a:lnTo>
                    <a:pt x="11865" y="12690"/>
                  </a:lnTo>
                  <a:lnTo>
                    <a:pt x="13386" y="14310"/>
                  </a:lnTo>
                  <a:lnTo>
                    <a:pt x="15515" y="16470"/>
                  </a:lnTo>
                  <a:lnTo>
                    <a:pt x="17645" y="18360"/>
                  </a:lnTo>
                  <a:lnTo>
                    <a:pt x="19166" y="20250"/>
                  </a:lnTo>
                  <a:lnTo>
                    <a:pt x="20992" y="21600"/>
                  </a:lnTo>
                  <a:lnTo>
                    <a:pt x="20992" y="2133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19" name="Shape 519"/>
            <p:cNvSpPr/>
            <p:nvPr/>
          </p:nvSpPr>
          <p:spPr>
            <a:xfrm>
              <a:off x="598883" y="1271697"/>
              <a:ext cx="20188" cy="2018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1600" y="19800"/>
                  </a:lnTo>
                  <a:lnTo>
                    <a:pt x="4320" y="7200"/>
                  </a:lnTo>
                  <a:lnTo>
                    <a:pt x="0" y="0"/>
                  </a:lnTo>
                  <a:lnTo>
                    <a:pt x="2160" y="7200"/>
                  </a:lnTo>
                  <a:lnTo>
                    <a:pt x="10800" y="14400"/>
                  </a:lnTo>
                  <a:lnTo>
                    <a:pt x="17280" y="18000"/>
                  </a:lnTo>
                  <a:lnTo>
                    <a:pt x="2160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20" name="Shape 520"/>
            <p:cNvSpPr/>
            <p:nvPr/>
          </p:nvSpPr>
          <p:spPr>
            <a:xfrm>
              <a:off x="844492" y="400349"/>
              <a:ext cx="1049729" cy="8948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977" y="21600"/>
                  </a:moveTo>
                  <a:lnTo>
                    <a:pt x="3115" y="21600"/>
                  </a:lnTo>
                  <a:lnTo>
                    <a:pt x="3150" y="21559"/>
                  </a:lnTo>
                  <a:lnTo>
                    <a:pt x="3392" y="21234"/>
                  </a:lnTo>
                  <a:lnTo>
                    <a:pt x="3946" y="20664"/>
                  </a:lnTo>
                  <a:lnTo>
                    <a:pt x="4223" y="20339"/>
                  </a:lnTo>
                  <a:lnTo>
                    <a:pt x="4846" y="19769"/>
                  </a:lnTo>
                  <a:lnTo>
                    <a:pt x="5158" y="19444"/>
                  </a:lnTo>
                  <a:lnTo>
                    <a:pt x="5435" y="19119"/>
                  </a:lnTo>
                  <a:lnTo>
                    <a:pt x="6058" y="18549"/>
                  </a:lnTo>
                  <a:lnTo>
                    <a:pt x="6369" y="18305"/>
                  </a:lnTo>
                  <a:lnTo>
                    <a:pt x="6750" y="18020"/>
                  </a:lnTo>
                  <a:lnTo>
                    <a:pt x="7062" y="17736"/>
                  </a:lnTo>
                  <a:lnTo>
                    <a:pt x="7373" y="17492"/>
                  </a:lnTo>
                  <a:lnTo>
                    <a:pt x="7996" y="16922"/>
                  </a:lnTo>
                  <a:lnTo>
                    <a:pt x="8273" y="16678"/>
                  </a:lnTo>
                  <a:lnTo>
                    <a:pt x="8515" y="16515"/>
                  </a:lnTo>
                  <a:lnTo>
                    <a:pt x="8792" y="16271"/>
                  </a:lnTo>
                  <a:lnTo>
                    <a:pt x="9035" y="16068"/>
                  </a:lnTo>
                  <a:lnTo>
                    <a:pt x="9277" y="15905"/>
                  </a:lnTo>
                  <a:lnTo>
                    <a:pt x="9519" y="15661"/>
                  </a:lnTo>
                  <a:lnTo>
                    <a:pt x="9796" y="15458"/>
                  </a:lnTo>
                  <a:lnTo>
                    <a:pt x="10038" y="15254"/>
                  </a:lnTo>
                  <a:lnTo>
                    <a:pt x="10350" y="15051"/>
                  </a:lnTo>
                  <a:lnTo>
                    <a:pt x="10627" y="14847"/>
                  </a:lnTo>
                  <a:lnTo>
                    <a:pt x="10904" y="14685"/>
                  </a:lnTo>
                  <a:lnTo>
                    <a:pt x="11146" y="14481"/>
                  </a:lnTo>
                  <a:lnTo>
                    <a:pt x="11250" y="14400"/>
                  </a:lnTo>
                  <a:lnTo>
                    <a:pt x="11319" y="14319"/>
                  </a:lnTo>
                  <a:lnTo>
                    <a:pt x="11388" y="14278"/>
                  </a:lnTo>
                  <a:lnTo>
                    <a:pt x="11423" y="14156"/>
                  </a:lnTo>
                  <a:lnTo>
                    <a:pt x="11388" y="14075"/>
                  </a:lnTo>
                  <a:lnTo>
                    <a:pt x="11319" y="13993"/>
                  </a:lnTo>
                  <a:lnTo>
                    <a:pt x="11285" y="13871"/>
                  </a:lnTo>
                  <a:lnTo>
                    <a:pt x="11319" y="13749"/>
                  </a:lnTo>
                  <a:lnTo>
                    <a:pt x="11354" y="13749"/>
                  </a:lnTo>
                  <a:lnTo>
                    <a:pt x="11354" y="13708"/>
                  </a:lnTo>
                  <a:lnTo>
                    <a:pt x="11388" y="13708"/>
                  </a:lnTo>
                  <a:lnTo>
                    <a:pt x="11423" y="13668"/>
                  </a:lnTo>
                  <a:lnTo>
                    <a:pt x="11492" y="13708"/>
                  </a:lnTo>
                  <a:lnTo>
                    <a:pt x="11527" y="13749"/>
                  </a:lnTo>
                  <a:lnTo>
                    <a:pt x="11665" y="14034"/>
                  </a:lnTo>
                  <a:lnTo>
                    <a:pt x="11769" y="14034"/>
                  </a:lnTo>
                  <a:lnTo>
                    <a:pt x="11838" y="13993"/>
                  </a:lnTo>
                  <a:lnTo>
                    <a:pt x="11908" y="13831"/>
                  </a:lnTo>
                  <a:lnTo>
                    <a:pt x="11631" y="13058"/>
                  </a:lnTo>
                  <a:lnTo>
                    <a:pt x="11665" y="12976"/>
                  </a:lnTo>
                  <a:lnTo>
                    <a:pt x="11735" y="12936"/>
                  </a:lnTo>
                  <a:lnTo>
                    <a:pt x="12012" y="13261"/>
                  </a:lnTo>
                  <a:lnTo>
                    <a:pt x="12150" y="13668"/>
                  </a:lnTo>
                  <a:lnTo>
                    <a:pt x="12842" y="13261"/>
                  </a:lnTo>
                  <a:lnTo>
                    <a:pt x="13465" y="12854"/>
                  </a:lnTo>
                  <a:lnTo>
                    <a:pt x="14158" y="12488"/>
                  </a:lnTo>
                  <a:lnTo>
                    <a:pt x="14815" y="12041"/>
                  </a:lnTo>
                  <a:lnTo>
                    <a:pt x="15508" y="11675"/>
                  </a:lnTo>
                  <a:lnTo>
                    <a:pt x="16235" y="11268"/>
                  </a:lnTo>
                  <a:lnTo>
                    <a:pt x="16927" y="10902"/>
                  </a:lnTo>
                  <a:lnTo>
                    <a:pt x="17654" y="10576"/>
                  </a:lnTo>
                  <a:lnTo>
                    <a:pt x="17377" y="9844"/>
                  </a:lnTo>
                  <a:lnTo>
                    <a:pt x="17377" y="9803"/>
                  </a:lnTo>
                  <a:lnTo>
                    <a:pt x="17446" y="9803"/>
                  </a:lnTo>
                  <a:lnTo>
                    <a:pt x="17481" y="9763"/>
                  </a:lnTo>
                  <a:lnTo>
                    <a:pt x="17654" y="9885"/>
                  </a:lnTo>
                  <a:lnTo>
                    <a:pt x="17688" y="10047"/>
                  </a:lnTo>
                  <a:lnTo>
                    <a:pt x="17792" y="10129"/>
                  </a:lnTo>
                  <a:lnTo>
                    <a:pt x="17862" y="10292"/>
                  </a:lnTo>
                  <a:lnTo>
                    <a:pt x="17965" y="10373"/>
                  </a:lnTo>
                  <a:lnTo>
                    <a:pt x="19904" y="9478"/>
                  </a:lnTo>
                  <a:lnTo>
                    <a:pt x="19938" y="9437"/>
                  </a:lnTo>
                  <a:lnTo>
                    <a:pt x="19973" y="9356"/>
                  </a:lnTo>
                  <a:lnTo>
                    <a:pt x="19938" y="9234"/>
                  </a:lnTo>
                  <a:lnTo>
                    <a:pt x="19904" y="9153"/>
                  </a:lnTo>
                  <a:lnTo>
                    <a:pt x="19904" y="8949"/>
                  </a:lnTo>
                  <a:lnTo>
                    <a:pt x="19938" y="8949"/>
                  </a:lnTo>
                  <a:lnTo>
                    <a:pt x="19973" y="8908"/>
                  </a:lnTo>
                  <a:lnTo>
                    <a:pt x="20077" y="8908"/>
                  </a:lnTo>
                  <a:lnTo>
                    <a:pt x="20181" y="9031"/>
                  </a:lnTo>
                  <a:lnTo>
                    <a:pt x="20215" y="9112"/>
                  </a:lnTo>
                  <a:lnTo>
                    <a:pt x="20215" y="9153"/>
                  </a:lnTo>
                  <a:lnTo>
                    <a:pt x="20250" y="9234"/>
                  </a:lnTo>
                  <a:lnTo>
                    <a:pt x="20319" y="9275"/>
                  </a:lnTo>
                  <a:lnTo>
                    <a:pt x="20423" y="9275"/>
                  </a:lnTo>
                  <a:lnTo>
                    <a:pt x="20527" y="9234"/>
                  </a:lnTo>
                  <a:lnTo>
                    <a:pt x="20596" y="9193"/>
                  </a:lnTo>
                  <a:lnTo>
                    <a:pt x="20631" y="9153"/>
                  </a:lnTo>
                  <a:lnTo>
                    <a:pt x="20631" y="9071"/>
                  </a:lnTo>
                  <a:lnTo>
                    <a:pt x="20596" y="8908"/>
                  </a:lnTo>
                  <a:lnTo>
                    <a:pt x="20458" y="8664"/>
                  </a:lnTo>
                  <a:lnTo>
                    <a:pt x="20319" y="8542"/>
                  </a:lnTo>
                  <a:lnTo>
                    <a:pt x="20354" y="8461"/>
                  </a:lnTo>
                  <a:lnTo>
                    <a:pt x="20458" y="8339"/>
                  </a:lnTo>
                  <a:lnTo>
                    <a:pt x="20527" y="8298"/>
                  </a:lnTo>
                  <a:lnTo>
                    <a:pt x="20596" y="8217"/>
                  </a:lnTo>
                  <a:lnTo>
                    <a:pt x="20769" y="8298"/>
                  </a:lnTo>
                  <a:lnTo>
                    <a:pt x="20873" y="8502"/>
                  </a:lnTo>
                  <a:lnTo>
                    <a:pt x="20977" y="8664"/>
                  </a:lnTo>
                  <a:lnTo>
                    <a:pt x="21046" y="8868"/>
                  </a:lnTo>
                  <a:lnTo>
                    <a:pt x="21600" y="8786"/>
                  </a:lnTo>
                  <a:lnTo>
                    <a:pt x="21496" y="8339"/>
                  </a:lnTo>
                  <a:lnTo>
                    <a:pt x="21323" y="7892"/>
                  </a:lnTo>
                  <a:lnTo>
                    <a:pt x="21115" y="7485"/>
                  </a:lnTo>
                  <a:lnTo>
                    <a:pt x="20977" y="7037"/>
                  </a:lnTo>
                  <a:lnTo>
                    <a:pt x="20631" y="6142"/>
                  </a:lnTo>
                  <a:lnTo>
                    <a:pt x="20285" y="5329"/>
                  </a:lnTo>
                  <a:lnTo>
                    <a:pt x="19523" y="3702"/>
                  </a:lnTo>
                  <a:lnTo>
                    <a:pt x="19108" y="2929"/>
                  </a:lnTo>
                  <a:lnTo>
                    <a:pt x="18658" y="2156"/>
                  </a:lnTo>
                  <a:lnTo>
                    <a:pt x="18208" y="1424"/>
                  </a:lnTo>
                  <a:lnTo>
                    <a:pt x="17723" y="732"/>
                  </a:lnTo>
                  <a:lnTo>
                    <a:pt x="17619" y="529"/>
                  </a:lnTo>
                  <a:lnTo>
                    <a:pt x="17481" y="407"/>
                  </a:lnTo>
                  <a:lnTo>
                    <a:pt x="17273" y="163"/>
                  </a:lnTo>
                  <a:lnTo>
                    <a:pt x="17204" y="122"/>
                  </a:lnTo>
                  <a:lnTo>
                    <a:pt x="17204" y="81"/>
                  </a:lnTo>
                  <a:lnTo>
                    <a:pt x="17169" y="0"/>
                  </a:lnTo>
                  <a:lnTo>
                    <a:pt x="17135" y="0"/>
                  </a:lnTo>
                  <a:lnTo>
                    <a:pt x="16096" y="1017"/>
                  </a:lnTo>
                  <a:lnTo>
                    <a:pt x="15023" y="1993"/>
                  </a:lnTo>
                  <a:lnTo>
                    <a:pt x="13742" y="3010"/>
                  </a:lnTo>
                  <a:lnTo>
                    <a:pt x="13708" y="3010"/>
                  </a:lnTo>
                  <a:lnTo>
                    <a:pt x="13638" y="3092"/>
                  </a:lnTo>
                  <a:lnTo>
                    <a:pt x="13638" y="3173"/>
                  </a:lnTo>
                  <a:lnTo>
                    <a:pt x="12738" y="3824"/>
                  </a:lnTo>
                  <a:lnTo>
                    <a:pt x="12323" y="4149"/>
                  </a:lnTo>
                  <a:lnTo>
                    <a:pt x="11873" y="4434"/>
                  </a:lnTo>
                  <a:lnTo>
                    <a:pt x="11492" y="4759"/>
                  </a:lnTo>
                  <a:lnTo>
                    <a:pt x="11042" y="5085"/>
                  </a:lnTo>
                  <a:lnTo>
                    <a:pt x="10558" y="5410"/>
                  </a:lnTo>
                  <a:lnTo>
                    <a:pt x="10108" y="5695"/>
                  </a:lnTo>
                  <a:lnTo>
                    <a:pt x="9658" y="6020"/>
                  </a:lnTo>
                  <a:lnTo>
                    <a:pt x="9173" y="6305"/>
                  </a:lnTo>
                  <a:lnTo>
                    <a:pt x="8204" y="6956"/>
                  </a:lnTo>
                  <a:lnTo>
                    <a:pt x="7719" y="7241"/>
                  </a:lnTo>
                  <a:lnTo>
                    <a:pt x="6819" y="7892"/>
                  </a:lnTo>
                  <a:lnTo>
                    <a:pt x="6335" y="8217"/>
                  </a:lnTo>
                  <a:lnTo>
                    <a:pt x="6023" y="8461"/>
                  </a:lnTo>
                  <a:lnTo>
                    <a:pt x="5712" y="8664"/>
                  </a:lnTo>
                  <a:lnTo>
                    <a:pt x="5365" y="8908"/>
                  </a:lnTo>
                  <a:lnTo>
                    <a:pt x="5054" y="9153"/>
                  </a:lnTo>
                  <a:lnTo>
                    <a:pt x="4777" y="9397"/>
                  </a:lnTo>
                  <a:lnTo>
                    <a:pt x="4465" y="9559"/>
                  </a:lnTo>
                  <a:lnTo>
                    <a:pt x="4188" y="9803"/>
                  </a:lnTo>
                  <a:lnTo>
                    <a:pt x="3877" y="10047"/>
                  </a:lnTo>
                  <a:lnTo>
                    <a:pt x="3496" y="10292"/>
                  </a:lnTo>
                  <a:lnTo>
                    <a:pt x="3150" y="10576"/>
                  </a:lnTo>
                  <a:lnTo>
                    <a:pt x="2838" y="10780"/>
                  </a:lnTo>
                  <a:lnTo>
                    <a:pt x="2527" y="11064"/>
                  </a:lnTo>
                  <a:lnTo>
                    <a:pt x="2181" y="11349"/>
                  </a:lnTo>
                  <a:lnTo>
                    <a:pt x="1869" y="11634"/>
                  </a:lnTo>
                  <a:lnTo>
                    <a:pt x="1523" y="11959"/>
                  </a:lnTo>
                  <a:lnTo>
                    <a:pt x="1212" y="12285"/>
                  </a:lnTo>
                  <a:lnTo>
                    <a:pt x="1073" y="12488"/>
                  </a:lnTo>
                  <a:lnTo>
                    <a:pt x="900" y="12651"/>
                  </a:lnTo>
                  <a:lnTo>
                    <a:pt x="762" y="12814"/>
                  </a:lnTo>
                  <a:lnTo>
                    <a:pt x="588" y="12895"/>
                  </a:lnTo>
                  <a:lnTo>
                    <a:pt x="450" y="13180"/>
                  </a:lnTo>
                  <a:lnTo>
                    <a:pt x="277" y="13220"/>
                  </a:lnTo>
                  <a:lnTo>
                    <a:pt x="173" y="13383"/>
                  </a:lnTo>
                  <a:lnTo>
                    <a:pt x="69" y="13505"/>
                  </a:lnTo>
                  <a:lnTo>
                    <a:pt x="0" y="13668"/>
                  </a:lnTo>
                  <a:lnTo>
                    <a:pt x="554" y="15051"/>
                  </a:lnTo>
                  <a:lnTo>
                    <a:pt x="1488" y="16841"/>
                  </a:lnTo>
                  <a:lnTo>
                    <a:pt x="1938" y="16434"/>
                  </a:lnTo>
                  <a:lnTo>
                    <a:pt x="2008" y="16434"/>
                  </a:lnTo>
                  <a:lnTo>
                    <a:pt x="2077" y="16475"/>
                  </a:lnTo>
                  <a:lnTo>
                    <a:pt x="2146" y="16637"/>
                  </a:lnTo>
                  <a:lnTo>
                    <a:pt x="2077" y="16800"/>
                  </a:lnTo>
                  <a:lnTo>
                    <a:pt x="2008" y="16922"/>
                  </a:lnTo>
                  <a:lnTo>
                    <a:pt x="1835" y="17003"/>
                  </a:lnTo>
                  <a:lnTo>
                    <a:pt x="1662" y="17125"/>
                  </a:lnTo>
                  <a:lnTo>
                    <a:pt x="1869" y="17736"/>
                  </a:lnTo>
                  <a:lnTo>
                    <a:pt x="2146" y="17532"/>
                  </a:lnTo>
                  <a:lnTo>
                    <a:pt x="2285" y="17532"/>
                  </a:lnTo>
                  <a:lnTo>
                    <a:pt x="2319" y="17573"/>
                  </a:lnTo>
                  <a:lnTo>
                    <a:pt x="2319" y="17614"/>
                  </a:lnTo>
                  <a:lnTo>
                    <a:pt x="2354" y="17695"/>
                  </a:lnTo>
                  <a:lnTo>
                    <a:pt x="2285" y="17980"/>
                  </a:lnTo>
                  <a:lnTo>
                    <a:pt x="2008" y="18183"/>
                  </a:lnTo>
                  <a:lnTo>
                    <a:pt x="2942" y="21559"/>
                  </a:lnTo>
                  <a:lnTo>
                    <a:pt x="2977"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21" name="Shape 521"/>
            <p:cNvSpPr/>
            <p:nvPr/>
          </p:nvSpPr>
          <p:spPr>
            <a:xfrm>
              <a:off x="720005" y="1150583"/>
              <a:ext cx="114395" cy="1244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08"/>
                  </a:moveTo>
                  <a:lnTo>
                    <a:pt x="21600" y="17805"/>
                  </a:lnTo>
                  <a:lnTo>
                    <a:pt x="1878" y="0"/>
                  </a:lnTo>
                  <a:lnTo>
                    <a:pt x="1252" y="292"/>
                  </a:lnTo>
                  <a:lnTo>
                    <a:pt x="626" y="1168"/>
                  </a:lnTo>
                  <a:lnTo>
                    <a:pt x="313" y="2043"/>
                  </a:lnTo>
                  <a:lnTo>
                    <a:pt x="0" y="2627"/>
                  </a:lnTo>
                  <a:lnTo>
                    <a:pt x="3757" y="4962"/>
                  </a:lnTo>
                  <a:lnTo>
                    <a:pt x="5009" y="6422"/>
                  </a:lnTo>
                  <a:lnTo>
                    <a:pt x="11270" y="12259"/>
                  </a:lnTo>
                  <a:lnTo>
                    <a:pt x="13148" y="13427"/>
                  </a:lnTo>
                  <a:lnTo>
                    <a:pt x="13148" y="13719"/>
                  </a:lnTo>
                  <a:lnTo>
                    <a:pt x="13461" y="14011"/>
                  </a:lnTo>
                  <a:lnTo>
                    <a:pt x="13461" y="14595"/>
                  </a:lnTo>
                  <a:lnTo>
                    <a:pt x="20974" y="21600"/>
                  </a:lnTo>
                  <a:lnTo>
                    <a:pt x="21600" y="21308"/>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22" name="Shape 522"/>
            <p:cNvSpPr/>
            <p:nvPr/>
          </p:nvSpPr>
          <p:spPr>
            <a:xfrm>
              <a:off x="94206" y="376799"/>
              <a:ext cx="716642" cy="87807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544" y="21600"/>
                  </a:moveTo>
                  <a:lnTo>
                    <a:pt x="17848" y="20731"/>
                  </a:lnTo>
                  <a:lnTo>
                    <a:pt x="18101" y="19945"/>
                  </a:lnTo>
                  <a:lnTo>
                    <a:pt x="18456" y="19076"/>
                  </a:lnTo>
                  <a:lnTo>
                    <a:pt x="18862" y="18290"/>
                  </a:lnTo>
                  <a:lnTo>
                    <a:pt x="19268" y="17462"/>
                  </a:lnTo>
                  <a:lnTo>
                    <a:pt x="20282" y="15972"/>
                  </a:lnTo>
                  <a:lnTo>
                    <a:pt x="20839" y="15310"/>
                  </a:lnTo>
                  <a:lnTo>
                    <a:pt x="21093" y="15145"/>
                  </a:lnTo>
                  <a:lnTo>
                    <a:pt x="21296" y="14897"/>
                  </a:lnTo>
                  <a:lnTo>
                    <a:pt x="21448" y="14690"/>
                  </a:lnTo>
                  <a:lnTo>
                    <a:pt x="21600" y="14524"/>
                  </a:lnTo>
                  <a:lnTo>
                    <a:pt x="19673" y="13572"/>
                  </a:lnTo>
                  <a:lnTo>
                    <a:pt x="17442" y="11876"/>
                  </a:lnTo>
                  <a:lnTo>
                    <a:pt x="15566" y="10262"/>
                  </a:lnTo>
                  <a:lnTo>
                    <a:pt x="12676" y="7614"/>
                  </a:lnTo>
                  <a:lnTo>
                    <a:pt x="12423" y="7241"/>
                  </a:lnTo>
                  <a:lnTo>
                    <a:pt x="12118" y="6910"/>
                  </a:lnTo>
                  <a:lnTo>
                    <a:pt x="11763" y="6579"/>
                  </a:lnTo>
                  <a:lnTo>
                    <a:pt x="11155" y="5917"/>
                  </a:lnTo>
                  <a:lnTo>
                    <a:pt x="10901" y="5628"/>
                  </a:lnTo>
                  <a:lnTo>
                    <a:pt x="10597" y="5255"/>
                  </a:lnTo>
                  <a:lnTo>
                    <a:pt x="10293" y="4924"/>
                  </a:lnTo>
                  <a:lnTo>
                    <a:pt x="10141" y="4676"/>
                  </a:lnTo>
                  <a:lnTo>
                    <a:pt x="9938" y="4510"/>
                  </a:lnTo>
                  <a:lnTo>
                    <a:pt x="9786" y="4345"/>
                  </a:lnTo>
                  <a:lnTo>
                    <a:pt x="9583" y="4179"/>
                  </a:lnTo>
                  <a:lnTo>
                    <a:pt x="9380" y="3931"/>
                  </a:lnTo>
                  <a:lnTo>
                    <a:pt x="9127" y="3641"/>
                  </a:lnTo>
                  <a:lnTo>
                    <a:pt x="8975" y="3393"/>
                  </a:lnTo>
                  <a:lnTo>
                    <a:pt x="8721" y="3145"/>
                  </a:lnTo>
                  <a:lnTo>
                    <a:pt x="8468" y="2938"/>
                  </a:lnTo>
                  <a:lnTo>
                    <a:pt x="8315" y="2648"/>
                  </a:lnTo>
                  <a:lnTo>
                    <a:pt x="8062" y="2400"/>
                  </a:lnTo>
                  <a:lnTo>
                    <a:pt x="7859" y="2110"/>
                  </a:lnTo>
                  <a:lnTo>
                    <a:pt x="7555" y="1862"/>
                  </a:lnTo>
                  <a:lnTo>
                    <a:pt x="7251" y="1572"/>
                  </a:lnTo>
                  <a:lnTo>
                    <a:pt x="6946" y="1366"/>
                  </a:lnTo>
                  <a:lnTo>
                    <a:pt x="6693" y="1076"/>
                  </a:lnTo>
                  <a:lnTo>
                    <a:pt x="6338" y="828"/>
                  </a:lnTo>
                  <a:lnTo>
                    <a:pt x="6034" y="579"/>
                  </a:lnTo>
                  <a:lnTo>
                    <a:pt x="5679" y="331"/>
                  </a:lnTo>
                  <a:lnTo>
                    <a:pt x="5324" y="166"/>
                  </a:lnTo>
                  <a:lnTo>
                    <a:pt x="5020" y="0"/>
                  </a:lnTo>
                  <a:lnTo>
                    <a:pt x="4361" y="952"/>
                  </a:lnTo>
                  <a:lnTo>
                    <a:pt x="3803" y="1655"/>
                  </a:lnTo>
                  <a:lnTo>
                    <a:pt x="3752" y="1821"/>
                  </a:lnTo>
                  <a:lnTo>
                    <a:pt x="3651" y="2028"/>
                  </a:lnTo>
                  <a:lnTo>
                    <a:pt x="3549" y="2193"/>
                  </a:lnTo>
                  <a:lnTo>
                    <a:pt x="3296" y="2814"/>
                  </a:lnTo>
                  <a:lnTo>
                    <a:pt x="3194" y="3228"/>
                  </a:lnTo>
                  <a:lnTo>
                    <a:pt x="3042" y="3641"/>
                  </a:lnTo>
                  <a:lnTo>
                    <a:pt x="2941" y="4014"/>
                  </a:lnTo>
                  <a:lnTo>
                    <a:pt x="2839" y="4303"/>
                  </a:lnTo>
                  <a:lnTo>
                    <a:pt x="2687" y="4552"/>
                  </a:lnTo>
                  <a:lnTo>
                    <a:pt x="2637" y="4841"/>
                  </a:lnTo>
                  <a:lnTo>
                    <a:pt x="2535" y="5131"/>
                  </a:lnTo>
                  <a:lnTo>
                    <a:pt x="2332" y="5503"/>
                  </a:lnTo>
                  <a:lnTo>
                    <a:pt x="2282" y="5876"/>
                  </a:lnTo>
                  <a:lnTo>
                    <a:pt x="2180" y="6207"/>
                  </a:lnTo>
                  <a:lnTo>
                    <a:pt x="2028" y="6579"/>
                  </a:lnTo>
                  <a:lnTo>
                    <a:pt x="1825" y="7117"/>
                  </a:lnTo>
                  <a:lnTo>
                    <a:pt x="1623" y="7614"/>
                  </a:lnTo>
                  <a:lnTo>
                    <a:pt x="1318" y="8028"/>
                  </a:lnTo>
                  <a:lnTo>
                    <a:pt x="1115" y="8483"/>
                  </a:lnTo>
                  <a:lnTo>
                    <a:pt x="761" y="9021"/>
                  </a:lnTo>
                  <a:lnTo>
                    <a:pt x="507" y="9559"/>
                  </a:lnTo>
                  <a:lnTo>
                    <a:pt x="203" y="10138"/>
                  </a:lnTo>
                  <a:lnTo>
                    <a:pt x="0" y="10676"/>
                  </a:lnTo>
                  <a:lnTo>
                    <a:pt x="406" y="10138"/>
                  </a:lnTo>
                  <a:lnTo>
                    <a:pt x="608" y="10138"/>
                  </a:lnTo>
                  <a:lnTo>
                    <a:pt x="659" y="10179"/>
                  </a:lnTo>
                  <a:lnTo>
                    <a:pt x="659" y="10221"/>
                  </a:lnTo>
                  <a:lnTo>
                    <a:pt x="558" y="10966"/>
                  </a:lnTo>
                  <a:lnTo>
                    <a:pt x="558" y="11007"/>
                  </a:lnTo>
                  <a:lnTo>
                    <a:pt x="659" y="11007"/>
                  </a:lnTo>
                  <a:lnTo>
                    <a:pt x="761" y="10924"/>
                  </a:lnTo>
                  <a:lnTo>
                    <a:pt x="761" y="10841"/>
                  </a:lnTo>
                  <a:lnTo>
                    <a:pt x="862" y="10800"/>
                  </a:lnTo>
                  <a:lnTo>
                    <a:pt x="1014" y="10800"/>
                  </a:lnTo>
                  <a:lnTo>
                    <a:pt x="1166" y="10924"/>
                  </a:lnTo>
                  <a:lnTo>
                    <a:pt x="1268" y="11090"/>
                  </a:lnTo>
                  <a:lnTo>
                    <a:pt x="1318" y="11214"/>
                  </a:lnTo>
                  <a:lnTo>
                    <a:pt x="1318" y="11421"/>
                  </a:lnTo>
                  <a:lnTo>
                    <a:pt x="1623" y="11628"/>
                  </a:lnTo>
                  <a:lnTo>
                    <a:pt x="1927" y="11793"/>
                  </a:lnTo>
                  <a:lnTo>
                    <a:pt x="2637" y="12207"/>
                  </a:lnTo>
                  <a:lnTo>
                    <a:pt x="3194" y="12497"/>
                  </a:lnTo>
                  <a:lnTo>
                    <a:pt x="3752" y="12828"/>
                  </a:lnTo>
                  <a:lnTo>
                    <a:pt x="4259" y="13159"/>
                  </a:lnTo>
                  <a:lnTo>
                    <a:pt x="4817" y="13448"/>
                  </a:lnTo>
                  <a:lnTo>
                    <a:pt x="5324" y="13779"/>
                  </a:lnTo>
                  <a:lnTo>
                    <a:pt x="5882" y="14110"/>
                  </a:lnTo>
                  <a:lnTo>
                    <a:pt x="6338" y="14400"/>
                  </a:lnTo>
                  <a:lnTo>
                    <a:pt x="6845" y="14690"/>
                  </a:lnTo>
                  <a:lnTo>
                    <a:pt x="7200" y="14897"/>
                  </a:lnTo>
                  <a:lnTo>
                    <a:pt x="7504" y="15062"/>
                  </a:lnTo>
                  <a:lnTo>
                    <a:pt x="7859" y="15310"/>
                  </a:lnTo>
                  <a:lnTo>
                    <a:pt x="8113" y="15517"/>
                  </a:lnTo>
                  <a:lnTo>
                    <a:pt x="8468" y="15683"/>
                  </a:lnTo>
                  <a:lnTo>
                    <a:pt x="9076" y="16097"/>
                  </a:lnTo>
                  <a:lnTo>
                    <a:pt x="9380" y="16262"/>
                  </a:lnTo>
                  <a:lnTo>
                    <a:pt x="9735" y="16469"/>
                  </a:lnTo>
                  <a:lnTo>
                    <a:pt x="10141" y="16717"/>
                  </a:lnTo>
                  <a:lnTo>
                    <a:pt x="10496" y="16883"/>
                  </a:lnTo>
                  <a:lnTo>
                    <a:pt x="10800" y="17090"/>
                  </a:lnTo>
                  <a:lnTo>
                    <a:pt x="11104" y="17338"/>
                  </a:lnTo>
                  <a:lnTo>
                    <a:pt x="11459" y="17545"/>
                  </a:lnTo>
                  <a:lnTo>
                    <a:pt x="11814" y="17793"/>
                  </a:lnTo>
                  <a:lnTo>
                    <a:pt x="12169" y="18000"/>
                  </a:lnTo>
                  <a:lnTo>
                    <a:pt x="17544"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23" name="Shape 523"/>
            <p:cNvSpPr/>
            <p:nvPr/>
          </p:nvSpPr>
          <p:spPr>
            <a:xfrm>
              <a:off x="548415" y="1221233"/>
              <a:ext cx="30282" cy="2691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0"/>
                  </a:lnTo>
                  <a:lnTo>
                    <a:pt x="9450" y="10800"/>
                  </a:lnTo>
                  <a:lnTo>
                    <a:pt x="9450" y="14850"/>
                  </a:lnTo>
                  <a:lnTo>
                    <a:pt x="13500" y="14850"/>
                  </a:lnTo>
                  <a:lnTo>
                    <a:pt x="16200" y="16200"/>
                  </a:lnTo>
                  <a:lnTo>
                    <a:pt x="17550" y="18900"/>
                  </a:lnTo>
                  <a:lnTo>
                    <a:pt x="20250" y="21600"/>
                  </a:lnTo>
                  <a:lnTo>
                    <a:pt x="2160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24" name="Shape 524"/>
            <p:cNvSpPr/>
            <p:nvPr/>
          </p:nvSpPr>
          <p:spPr>
            <a:xfrm>
              <a:off x="592154" y="1241418"/>
              <a:ext cx="6730" cy="67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17280" y="17280"/>
                  </a:lnTo>
                  <a:lnTo>
                    <a:pt x="8640" y="12960"/>
                  </a:lnTo>
                  <a:lnTo>
                    <a:pt x="4320" y="4320"/>
                  </a:lnTo>
                  <a:lnTo>
                    <a:pt x="0" y="0"/>
                  </a:lnTo>
                  <a:lnTo>
                    <a:pt x="0" y="4320"/>
                  </a:lnTo>
                  <a:lnTo>
                    <a:pt x="4320" y="12960"/>
                  </a:lnTo>
                  <a:lnTo>
                    <a:pt x="17280" y="17280"/>
                  </a:lnTo>
                  <a:lnTo>
                    <a:pt x="2160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25" name="Shape 525"/>
            <p:cNvSpPr/>
            <p:nvPr/>
          </p:nvSpPr>
          <p:spPr>
            <a:xfrm>
              <a:off x="1503937" y="1234690"/>
              <a:ext cx="13459" cy="100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086" y="16200"/>
                  </a:moveTo>
                  <a:lnTo>
                    <a:pt x="21600" y="0"/>
                  </a:lnTo>
                  <a:lnTo>
                    <a:pt x="3086" y="5400"/>
                  </a:lnTo>
                  <a:lnTo>
                    <a:pt x="3086" y="10800"/>
                  </a:lnTo>
                  <a:lnTo>
                    <a:pt x="0" y="16200"/>
                  </a:lnTo>
                  <a:lnTo>
                    <a:pt x="0" y="21600"/>
                  </a:lnTo>
                  <a:lnTo>
                    <a:pt x="3086" y="162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26" name="Shape 526"/>
            <p:cNvSpPr/>
            <p:nvPr/>
          </p:nvSpPr>
          <p:spPr>
            <a:xfrm>
              <a:off x="736828" y="1116940"/>
              <a:ext cx="100936" cy="11438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538" y="21600"/>
                  </a:moveTo>
                  <a:lnTo>
                    <a:pt x="21600" y="18000"/>
                  </a:lnTo>
                  <a:lnTo>
                    <a:pt x="18413" y="16036"/>
                  </a:lnTo>
                  <a:lnTo>
                    <a:pt x="16289" y="14073"/>
                  </a:lnTo>
                  <a:lnTo>
                    <a:pt x="13456" y="11782"/>
                  </a:lnTo>
                  <a:lnTo>
                    <a:pt x="10977" y="9491"/>
                  </a:lnTo>
                  <a:lnTo>
                    <a:pt x="8498" y="7527"/>
                  </a:lnTo>
                  <a:lnTo>
                    <a:pt x="6020" y="4909"/>
                  </a:lnTo>
                  <a:lnTo>
                    <a:pt x="3541" y="2618"/>
                  </a:lnTo>
                  <a:lnTo>
                    <a:pt x="1062" y="0"/>
                  </a:lnTo>
                  <a:lnTo>
                    <a:pt x="354" y="327"/>
                  </a:lnTo>
                  <a:lnTo>
                    <a:pt x="0" y="982"/>
                  </a:lnTo>
                  <a:lnTo>
                    <a:pt x="0" y="2618"/>
                  </a:lnTo>
                  <a:lnTo>
                    <a:pt x="20538"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27" name="Shape 527"/>
            <p:cNvSpPr/>
            <p:nvPr/>
          </p:nvSpPr>
          <p:spPr>
            <a:xfrm>
              <a:off x="1527488" y="1177497"/>
              <a:ext cx="114395" cy="538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0647" y="6271"/>
                  </a:lnTo>
                  <a:lnTo>
                    <a:pt x="21600" y="4181"/>
                  </a:lnTo>
                  <a:lnTo>
                    <a:pt x="21600" y="3484"/>
                  </a:lnTo>
                  <a:lnTo>
                    <a:pt x="21282" y="2090"/>
                  </a:lnTo>
                  <a:lnTo>
                    <a:pt x="20329" y="0"/>
                  </a:lnTo>
                  <a:lnTo>
                    <a:pt x="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28" name="Shape 528"/>
            <p:cNvSpPr/>
            <p:nvPr/>
          </p:nvSpPr>
          <p:spPr>
            <a:xfrm>
              <a:off x="558509" y="1211140"/>
              <a:ext cx="10094" cy="100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280" y="21600"/>
                  </a:moveTo>
                  <a:lnTo>
                    <a:pt x="21600" y="21600"/>
                  </a:lnTo>
                  <a:lnTo>
                    <a:pt x="0" y="0"/>
                  </a:lnTo>
                  <a:lnTo>
                    <a:pt x="12960" y="21600"/>
                  </a:lnTo>
                  <a:lnTo>
                    <a:pt x="1728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29" name="Shape 529"/>
            <p:cNvSpPr/>
            <p:nvPr/>
          </p:nvSpPr>
          <p:spPr>
            <a:xfrm>
              <a:off x="534957" y="1211140"/>
              <a:ext cx="6730" cy="33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0"/>
                  </a:lnTo>
                  <a:lnTo>
                    <a:pt x="10800" y="21600"/>
                  </a:lnTo>
                  <a:lnTo>
                    <a:pt x="2160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30" name="Shape 530"/>
            <p:cNvSpPr/>
            <p:nvPr/>
          </p:nvSpPr>
          <p:spPr>
            <a:xfrm>
              <a:off x="770473" y="1120304"/>
              <a:ext cx="67291" cy="7401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020" y="15360"/>
                  </a:lnTo>
                  <a:lnTo>
                    <a:pt x="20020" y="14880"/>
                  </a:lnTo>
                  <a:lnTo>
                    <a:pt x="18966" y="14400"/>
                  </a:lnTo>
                  <a:lnTo>
                    <a:pt x="16859" y="14400"/>
                  </a:lnTo>
                  <a:lnTo>
                    <a:pt x="0" y="0"/>
                  </a:lnTo>
                  <a:lnTo>
                    <a:pt x="2160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31" name="Shape 531"/>
            <p:cNvSpPr/>
            <p:nvPr/>
          </p:nvSpPr>
          <p:spPr>
            <a:xfrm>
              <a:off x="1574591" y="1143854"/>
              <a:ext cx="63927" cy="336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5400"/>
                  </a:lnTo>
                  <a:lnTo>
                    <a:pt x="21600" y="2160"/>
                  </a:lnTo>
                  <a:lnTo>
                    <a:pt x="20463" y="0"/>
                  </a:lnTo>
                  <a:lnTo>
                    <a:pt x="3411" y="14040"/>
                  </a:lnTo>
                  <a:lnTo>
                    <a:pt x="3411" y="16200"/>
                  </a:lnTo>
                  <a:lnTo>
                    <a:pt x="2842" y="17280"/>
                  </a:lnTo>
                  <a:lnTo>
                    <a:pt x="1137" y="18360"/>
                  </a:lnTo>
                  <a:lnTo>
                    <a:pt x="0" y="19440"/>
                  </a:lnTo>
                  <a:lnTo>
                    <a:pt x="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32" name="Shape 532"/>
            <p:cNvSpPr/>
            <p:nvPr/>
          </p:nvSpPr>
          <p:spPr>
            <a:xfrm>
              <a:off x="770473" y="1083297"/>
              <a:ext cx="67291" cy="80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150"/>
                  </a:moveTo>
                  <a:lnTo>
                    <a:pt x="21060" y="16650"/>
                  </a:lnTo>
                  <a:lnTo>
                    <a:pt x="0" y="0"/>
                  </a:lnTo>
                  <a:lnTo>
                    <a:pt x="21060" y="21600"/>
                  </a:lnTo>
                  <a:lnTo>
                    <a:pt x="21600" y="2115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33" name="Shape 533"/>
            <p:cNvSpPr/>
            <p:nvPr/>
          </p:nvSpPr>
          <p:spPr>
            <a:xfrm>
              <a:off x="783931" y="1063112"/>
              <a:ext cx="50469" cy="571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0965"/>
                  </a:moveTo>
                  <a:lnTo>
                    <a:pt x="17876" y="14612"/>
                  </a:lnTo>
                  <a:lnTo>
                    <a:pt x="11917" y="9529"/>
                  </a:lnTo>
                  <a:lnTo>
                    <a:pt x="5214" y="4447"/>
                  </a:lnTo>
                  <a:lnTo>
                    <a:pt x="0" y="0"/>
                  </a:lnTo>
                  <a:lnTo>
                    <a:pt x="0" y="635"/>
                  </a:lnTo>
                  <a:lnTo>
                    <a:pt x="745" y="1906"/>
                  </a:lnTo>
                  <a:lnTo>
                    <a:pt x="2234" y="2541"/>
                  </a:lnTo>
                  <a:lnTo>
                    <a:pt x="2234" y="3176"/>
                  </a:lnTo>
                  <a:lnTo>
                    <a:pt x="20855" y="21600"/>
                  </a:lnTo>
                  <a:lnTo>
                    <a:pt x="21600" y="20965"/>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34" name="Shape 534"/>
            <p:cNvSpPr/>
            <p:nvPr/>
          </p:nvSpPr>
          <p:spPr>
            <a:xfrm>
              <a:off x="746921" y="1093390"/>
              <a:ext cx="10095" cy="134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7200" y="0"/>
                  </a:lnTo>
                  <a:lnTo>
                    <a:pt x="0" y="2700"/>
                  </a:lnTo>
                  <a:lnTo>
                    <a:pt x="0" y="10800"/>
                  </a:lnTo>
                  <a:lnTo>
                    <a:pt x="7200" y="10800"/>
                  </a:lnTo>
                  <a:lnTo>
                    <a:pt x="14400" y="13500"/>
                  </a:lnTo>
                  <a:lnTo>
                    <a:pt x="18000" y="21600"/>
                  </a:lnTo>
                  <a:lnTo>
                    <a:pt x="2160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35" name="Shape 535"/>
            <p:cNvSpPr/>
            <p:nvPr/>
          </p:nvSpPr>
          <p:spPr>
            <a:xfrm>
              <a:off x="814211" y="1066476"/>
              <a:ext cx="13460" cy="1682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9200"/>
                  </a:moveTo>
                  <a:lnTo>
                    <a:pt x="21600" y="12000"/>
                  </a:lnTo>
                  <a:lnTo>
                    <a:pt x="15429" y="9600"/>
                  </a:lnTo>
                  <a:lnTo>
                    <a:pt x="15429" y="4800"/>
                  </a:lnTo>
                  <a:lnTo>
                    <a:pt x="12343" y="2400"/>
                  </a:lnTo>
                  <a:lnTo>
                    <a:pt x="9257" y="2400"/>
                  </a:lnTo>
                  <a:lnTo>
                    <a:pt x="6171" y="0"/>
                  </a:lnTo>
                  <a:lnTo>
                    <a:pt x="3086" y="0"/>
                  </a:lnTo>
                  <a:lnTo>
                    <a:pt x="0" y="2400"/>
                  </a:lnTo>
                  <a:lnTo>
                    <a:pt x="15429" y="21600"/>
                  </a:lnTo>
                  <a:lnTo>
                    <a:pt x="21600" y="192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36" name="Shape 536"/>
            <p:cNvSpPr/>
            <p:nvPr/>
          </p:nvSpPr>
          <p:spPr>
            <a:xfrm>
              <a:off x="804118" y="1036197"/>
              <a:ext cx="16824" cy="168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0"/>
                  </a:lnTo>
                  <a:lnTo>
                    <a:pt x="2160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37" name="Shape 537"/>
            <p:cNvSpPr/>
            <p:nvPr/>
          </p:nvSpPr>
          <p:spPr>
            <a:xfrm>
              <a:off x="511405" y="440720"/>
              <a:ext cx="709913" cy="4945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440" y="21600"/>
                  </a:moveTo>
                  <a:lnTo>
                    <a:pt x="9902" y="21526"/>
                  </a:lnTo>
                  <a:lnTo>
                    <a:pt x="11647" y="19388"/>
                  </a:lnTo>
                  <a:lnTo>
                    <a:pt x="12211" y="18872"/>
                  </a:lnTo>
                  <a:lnTo>
                    <a:pt x="12827" y="18430"/>
                  </a:lnTo>
                  <a:lnTo>
                    <a:pt x="13391" y="17914"/>
                  </a:lnTo>
                  <a:lnTo>
                    <a:pt x="14007" y="17324"/>
                  </a:lnTo>
                  <a:lnTo>
                    <a:pt x="14571" y="16808"/>
                  </a:lnTo>
                  <a:lnTo>
                    <a:pt x="15187" y="16218"/>
                  </a:lnTo>
                  <a:lnTo>
                    <a:pt x="15751" y="15702"/>
                  </a:lnTo>
                  <a:lnTo>
                    <a:pt x="16418" y="15113"/>
                  </a:lnTo>
                  <a:lnTo>
                    <a:pt x="17034" y="14597"/>
                  </a:lnTo>
                  <a:lnTo>
                    <a:pt x="17598" y="14081"/>
                  </a:lnTo>
                  <a:lnTo>
                    <a:pt x="18214" y="13491"/>
                  </a:lnTo>
                  <a:lnTo>
                    <a:pt x="18829" y="12975"/>
                  </a:lnTo>
                  <a:lnTo>
                    <a:pt x="19445" y="12385"/>
                  </a:lnTo>
                  <a:lnTo>
                    <a:pt x="20676" y="11353"/>
                  </a:lnTo>
                  <a:lnTo>
                    <a:pt x="21343" y="10837"/>
                  </a:lnTo>
                  <a:lnTo>
                    <a:pt x="21395" y="10763"/>
                  </a:lnTo>
                  <a:lnTo>
                    <a:pt x="21497" y="10763"/>
                  </a:lnTo>
                  <a:lnTo>
                    <a:pt x="21600" y="10616"/>
                  </a:lnTo>
                  <a:lnTo>
                    <a:pt x="20728" y="9657"/>
                  </a:lnTo>
                  <a:lnTo>
                    <a:pt x="20728" y="9510"/>
                  </a:lnTo>
                  <a:lnTo>
                    <a:pt x="20574" y="9289"/>
                  </a:lnTo>
                  <a:lnTo>
                    <a:pt x="20523" y="9141"/>
                  </a:lnTo>
                  <a:lnTo>
                    <a:pt x="20523" y="9068"/>
                  </a:lnTo>
                  <a:lnTo>
                    <a:pt x="20574" y="8994"/>
                  </a:lnTo>
                  <a:lnTo>
                    <a:pt x="20574" y="8920"/>
                  </a:lnTo>
                  <a:lnTo>
                    <a:pt x="20933" y="8699"/>
                  </a:lnTo>
                  <a:lnTo>
                    <a:pt x="20933" y="8478"/>
                  </a:lnTo>
                  <a:lnTo>
                    <a:pt x="19650" y="7372"/>
                  </a:lnTo>
                  <a:lnTo>
                    <a:pt x="19496" y="7519"/>
                  </a:lnTo>
                  <a:lnTo>
                    <a:pt x="19291" y="7667"/>
                  </a:lnTo>
                  <a:lnTo>
                    <a:pt x="19137" y="7962"/>
                  </a:lnTo>
                  <a:lnTo>
                    <a:pt x="18983" y="8109"/>
                  </a:lnTo>
                  <a:lnTo>
                    <a:pt x="18265" y="6709"/>
                  </a:lnTo>
                  <a:lnTo>
                    <a:pt x="16521" y="6487"/>
                  </a:lnTo>
                  <a:lnTo>
                    <a:pt x="16521" y="6414"/>
                  </a:lnTo>
                  <a:lnTo>
                    <a:pt x="16418" y="6266"/>
                  </a:lnTo>
                  <a:lnTo>
                    <a:pt x="16418" y="6119"/>
                  </a:lnTo>
                  <a:lnTo>
                    <a:pt x="16469" y="6119"/>
                  </a:lnTo>
                  <a:lnTo>
                    <a:pt x="16521" y="5971"/>
                  </a:lnTo>
                  <a:lnTo>
                    <a:pt x="16623" y="5898"/>
                  </a:lnTo>
                  <a:lnTo>
                    <a:pt x="16726" y="5676"/>
                  </a:lnTo>
                  <a:lnTo>
                    <a:pt x="16726" y="5160"/>
                  </a:lnTo>
                  <a:lnTo>
                    <a:pt x="16623" y="4866"/>
                  </a:lnTo>
                  <a:lnTo>
                    <a:pt x="16521" y="4866"/>
                  </a:lnTo>
                  <a:lnTo>
                    <a:pt x="16521" y="4792"/>
                  </a:lnTo>
                  <a:lnTo>
                    <a:pt x="16469" y="4792"/>
                  </a:lnTo>
                  <a:lnTo>
                    <a:pt x="16315" y="4571"/>
                  </a:lnTo>
                  <a:lnTo>
                    <a:pt x="16162" y="4497"/>
                  </a:lnTo>
                  <a:lnTo>
                    <a:pt x="16059" y="4276"/>
                  </a:lnTo>
                  <a:lnTo>
                    <a:pt x="15905" y="4202"/>
                  </a:lnTo>
                  <a:lnTo>
                    <a:pt x="15289" y="4792"/>
                  </a:lnTo>
                  <a:lnTo>
                    <a:pt x="15135" y="4718"/>
                  </a:lnTo>
                  <a:lnTo>
                    <a:pt x="15084" y="4571"/>
                  </a:lnTo>
                  <a:lnTo>
                    <a:pt x="14930" y="4276"/>
                  </a:lnTo>
                  <a:lnTo>
                    <a:pt x="14930" y="4055"/>
                  </a:lnTo>
                  <a:lnTo>
                    <a:pt x="14520" y="3465"/>
                  </a:lnTo>
                  <a:lnTo>
                    <a:pt x="14314" y="3539"/>
                  </a:lnTo>
                  <a:lnTo>
                    <a:pt x="14109" y="3686"/>
                  </a:lnTo>
                  <a:lnTo>
                    <a:pt x="13955" y="3907"/>
                  </a:lnTo>
                  <a:lnTo>
                    <a:pt x="13801" y="4202"/>
                  </a:lnTo>
                  <a:lnTo>
                    <a:pt x="14058" y="5676"/>
                  </a:lnTo>
                  <a:lnTo>
                    <a:pt x="14314" y="5971"/>
                  </a:lnTo>
                  <a:lnTo>
                    <a:pt x="14314" y="6266"/>
                  </a:lnTo>
                  <a:lnTo>
                    <a:pt x="14725" y="6782"/>
                  </a:lnTo>
                  <a:lnTo>
                    <a:pt x="14725" y="6856"/>
                  </a:lnTo>
                  <a:lnTo>
                    <a:pt x="14674" y="6930"/>
                  </a:lnTo>
                  <a:lnTo>
                    <a:pt x="14571" y="7003"/>
                  </a:lnTo>
                  <a:lnTo>
                    <a:pt x="14520" y="7003"/>
                  </a:lnTo>
                  <a:lnTo>
                    <a:pt x="13442" y="6340"/>
                  </a:lnTo>
                  <a:lnTo>
                    <a:pt x="13237" y="6414"/>
                  </a:lnTo>
                  <a:lnTo>
                    <a:pt x="13032" y="6709"/>
                  </a:lnTo>
                  <a:lnTo>
                    <a:pt x="12878" y="6856"/>
                  </a:lnTo>
                  <a:lnTo>
                    <a:pt x="12775" y="7077"/>
                  </a:lnTo>
                  <a:lnTo>
                    <a:pt x="12211" y="7446"/>
                  </a:lnTo>
                  <a:lnTo>
                    <a:pt x="11954" y="7372"/>
                  </a:lnTo>
                  <a:lnTo>
                    <a:pt x="11852" y="7298"/>
                  </a:lnTo>
                  <a:lnTo>
                    <a:pt x="11852" y="7077"/>
                  </a:lnTo>
                  <a:lnTo>
                    <a:pt x="11954" y="7003"/>
                  </a:lnTo>
                  <a:lnTo>
                    <a:pt x="12006" y="6930"/>
                  </a:lnTo>
                  <a:lnTo>
                    <a:pt x="12108" y="6856"/>
                  </a:lnTo>
                  <a:lnTo>
                    <a:pt x="12262" y="6782"/>
                  </a:lnTo>
                  <a:lnTo>
                    <a:pt x="12416" y="6782"/>
                  </a:lnTo>
                  <a:lnTo>
                    <a:pt x="13288" y="5603"/>
                  </a:lnTo>
                  <a:lnTo>
                    <a:pt x="13545" y="5603"/>
                  </a:lnTo>
                  <a:lnTo>
                    <a:pt x="13340" y="4571"/>
                  </a:lnTo>
                  <a:lnTo>
                    <a:pt x="13288" y="4055"/>
                  </a:lnTo>
                  <a:lnTo>
                    <a:pt x="13442" y="3612"/>
                  </a:lnTo>
                  <a:lnTo>
                    <a:pt x="13442" y="3539"/>
                  </a:lnTo>
                  <a:lnTo>
                    <a:pt x="13545" y="3539"/>
                  </a:lnTo>
                  <a:lnTo>
                    <a:pt x="13596" y="3465"/>
                  </a:lnTo>
                  <a:lnTo>
                    <a:pt x="13442" y="3317"/>
                  </a:lnTo>
                  <a:lnTo>
                    <a:pt x="13340" y="3096"/>
                  </a:lnTo>
                  <a:lnTo>
                    <a:pt x="13134" y="2949"/>
                  </a:lnTo>
                  <a:lnTo>
                    <a:pt x="12775" y="3170"/>
                  </a:lnTo>
                  <a:lnTo>
                    <a:pt x="11698" y="3023"/>
                  </a:lnTo>
                  <a:lnTo>
                    <a:pt x="11493" y="3317"/>
                  </a:lnTo>
                  <a:lnTo>
                    <a:pt x="11441" y="3317"/>
                  </a:lnTo>
                  <a:lnTo>
                    <a:pt x="11390" y="3170"/>
                  </a:lnTo>
                  <a:lnTo>
                    <a:pt x="11287" y="3096"/>
                  </a:lnTo>
                  <a:lnTo>
                    <a:pt x="11236" y="3023"/>
                  </a:lnTo>
                  <a:lnTo>
                    <a:pt x="11287" y="2801"/>
                  </a:lnTo>
                  <a:lnTo>
                    <a:pt x="11339" y="2506"/>
                  </a:lnTo>
                  <a:lnTo>
                    <a:pt x="11339" y="2359"/>
                  </a:lnTo>
                  <a:lnTo>
                    <a:pt x="11236" y="2064"/>
                  </a:lnTo>
                  <a:lnTo>
                    <a:pt x="10826" y="1990"/>
                  </a:lnTo>
                  <a:lnTo>
                    <a:pt x="10415" y="2285"/>
                  </a:lnTo>
                  <a:lnTo>
                    <a:pt x="10005" y="2654"/>
                  </a:lnTo>
                  <a:lnTo>
                    <a:pt x="9646" y="3023"/>
                  </a:lnTo>
                  <a:lnTo>
                    <a:pt x="9440" y="3023"/>
                  </a:lnTo>
                  <a:lnTo>
                    <a:pt x="9440" y="2875"/>
                  </a:lnTo>
                  <a:lnTo>
                    <a:pt x="9389" y="2801"/>
                  </a:lnTo>
                  <a:lnTo>
                    <a:pt x="9851" y="1917"/>
                  </a:lnTo>
                  <a:lnTo>
                    <a:pt x="9851" y="1180"/>
                  </a:lnTo>
                  <a:lnTo>
                    <a:pt x="9748" y="958"/>
                  </a:lnTo>
                  <a:lnTo>
                    <a:pt x="9543" y="958"/>
                  </a:lnTo>
                  <a:lnTo>
                    <a:pt x="9338" y="1106"/>
                  </a:lnTo>
                  <a:lnTo>
                    <a:pt x="9133" y="1106"/>
                  </a:lnTo>
                  <a:lnTo>
                    <a:pt x="9081" y="958"/>
                  </a:lnTo>
                  <a:lnTo>
                    <a:pt x="9030" y="958"/>
                  </a:lnTo>
                  <a:lnTo>
                    <a:pt x="8979" y="737"/>
                  </a:lnTo>
                  <a:lnTo>
                    <a:pt x="8979" y="369"/>
                  </a:lnTo>
                  <a:lnTo>
                    <a:pt x="8927" y="147"/>
                  </a:lnTo>
                  <a:lnTo>
                    <a:pt x="8722" y="0"/>
                  </a:lnTo>
                  <a:lnTo>
                    <a:pt x="8363" y="0"/>
                  </a:lnTo>
                  <a:lnTo>
                    <a:pt x="8209" y="74"/>
                  </a:lnTo>
                  <a:lnTo>
                    <a:pt x="8055" y="221"/>
                  </a:lnTo>
                  <a:lnTo>
                    <a:pt x="8055" y="295"/>
                  </a:lnTo>
                  <a:lnTo>
                    <a:pt x="7952" y="369"/>
                  </a:lnTo>
                  <a:lnTo>
                    <a:pt x="7952" y="516"/>
                  </a:lnTo>
                  <a:lnTo>
                    <a:pt x="7850" y="811"/>
                  </a:lnTo>
                  <a:lnTo>
                    <a:pt x="7593" y="1106"/>
                  </a:lnTo>
                  <a:lnTo>
                    <a:pt x="7080" y="1401"/>
                  </a:lnTo>
                  <a:lnTo>
                    <a:pt x="7029" y="1548"/>
                  </a:lnTo>
                  <a:lnTo>
                    <a:pt x="7080" y="1769"/>
                  </a:lnTo>
                  <a:lnTo>
                    <a:pt x="7080" y="2285"/>
                  </a:lnTo>
                  <a:lnTo>
                    <a:pt x="7029" y="2285"/>
                  </a:lnTo>
                  <a:lnTo>
                    <a:pt x="7029" y="2359"/>
                  </a:lnTo>
                  <a:lnTo>
                    <a:pt x="6978" y="2359"/>
                  </a:lnTo>
                  <a:lnTo>
                    <a:pt x="6105" y="1548"/>
                  </a:lnTo>
                  <a:lnTo>
                    <a:pt x="5233" y="1327"/>
                  </a:lnTo>
                  <a:lnTo>
                    <a:pt x="4925" y="2654"/>
                  </a:lnTo>
                  <a:lnTo>
                    <a:pt x="3848" y="2359"/>
                  </a:lnTo>
                  <a:lnTo>
                    <a:pt x="3797" y="2359"/>
                  </a:lnTo>
                  <a:lnTo>
                    <a:pt x="3797" y="2433"/>
                  </a:lnTo>
                  <a:lnTo>
                    <a:pt x="3745" y="2433"/>
                  </a:lnTo>
                  <a:lnTo>
                    <a:pt x="4053" y="3612"/>
                  </a:lnTo>
                  <a:lnTo>
                    <a:pt x="3951" y="4055"/>
                  </a:lnTo>
                  <a:lnTo>
                    <a:pt x="3899" y="4128"/>
                  </a:lnTo>
                  <a:lnTo>
                    <a:pt x="3797" y="4202"/>
                  </a:lnTo>
                  <a:lnTo>
                    <a:pt x="3643" y="4276"/>
                  </a:lnTo>
                  <a:lnTo>
                    <a:pt x="3540" y="4349"/>
                  </a:lnTo>
                  <a:lnTo>
                    <a:pt x="3899" y="5603"/>
                  </a:lnTo>
                  <a:lnTo>
                    <a:pt x="4053" y="5676"/>
                  </a:lnTo>
                  <a:lnTo>
                    <a:pt x="4258" y="5603"/>
                  </a:lnTo>
                  <a:lnTo>
                    <a:pt x="4464" y="5455"/>
                  </a:lnTo>
                  <a:lnTo>
                    <a:pt x="4669" y="5382"/>
                  </a:lnTo>
                  <a:lnTo>
                    <a:pt x="5131" y="4497"/>
                  </a:lnTo>
                  <a:lnTo>
                    <a:pt x="6208" y="4497"/>
                  </a:lnTo>
                  <a:lnTo>
                    <a:pt x="6567" y="3539"/>
                  </a:lnTo>
                  <a:lnTo>
                    <a:pt x="6721" y="3539"/>
                  </a:lnTo>
                  <a:lnTo>
                    <a:pt x="6772" y="3612"/>
                  </a:lnTo>
                  <a:lnTo>
                    <a:pt x="6875" y="3907"/>
                  </a:lnTo>
                  <a:lnTo>
                    <a:pt x="6772" y="4128"/>
                  </a:lnTo>
                  <a:lnTo>
                    <a:pt x="6772" y="4792"/>
                  </a:lnTo>
                  <a:lnTo>
                    <a:pt x="6670" y="5013"/>
                  </a:lnTo>
                  <a:lnTo>
                    <a:pt x="6619" y="5087"/>
                  </a:lnTo>
                  <a:lnTo>
                    <a:pt x="6516" y="5160"/>
                  </a:lnTo>
                  <a:lnTo>
                    <a:pt x="5233" y="5160"/>
                  </a:lnTo>
                  <a:lnTo>
                    <a:pt x="4464" y="6340"/>
                  </a:lnTo>
                  <a:lnTo>
                    <a:pt x="4002" y="6340"/>
                  </a:lnTo>
                  <a:lnTo>
                    <a:pt x="3797" y="6266"/>
                  </a:lnTo>
                  <a:lnTo>
                    <a:pt x="3540" y="5898"/>
                  </a:lnTo>
                  <a:lnTo>
                    <a:pt x="3489" y="5750"/>
                  </a:lnTo>
                  <a:lnTo>
                    <a:pt x="3489" y="5603"/>
                  </a:lnTo>
                  <a:lnTo>
                    <a:pt x="3438" y="5455"/>
                  </a:lnTo>
                  <a:lnTo>
                    <a:pt x="3386" y="5382"/>
                  </a:lnTo>
                  <a:lnTo>
                    <a:pt x="3284" y="5382"/>
                  </a:lnTo>
                  <a:lnTo>
                    <a:pt x="3078" y="4644"/>
                  </a:lnTo>
                  <a:lnTo>
                    <a:pt x="1950" y="5087"/>
                  </a:lnTo>
                  <a:lnTo>
                    <a:pt x="1898" y="6487"/>
                  </a:lnTo>
                  <a:lnTo>
                    <a:pt x="1847" y="6561"/>
                  </a:lnTo>
                  <a:lnTo>
                    <a:pt x="1847" y="6709"/>
                  </a:lnTo>
                  <a:lnTo>
                    <a:pt x="1796" y="6782"/>
                  </a:lnTo>
                  <a:lnTo>
                    <a:pt x="1693" y="6856"/>
                  </a:lnTo>
                  <a:lnTo>
                    <a:pt x="718" y="7003"/>
                  </a:lnTo>
                  <a:lnTo>
                    <a:pt x="462" y="7814"/>
                  </a:lnTo>
                  <a:lnTo>
                    <a:pt x="359" y="7814"/>
                  </a:lnTo>
                  <a:lnTo>
                    <a:pt x="308" y="7888"/>
                  </a:lnTo>
                  <a:lnTo>
                    <a:pt x="0" y="8035"/>
                  </a:lnTo>
                  <a:lnTo>
                    <a:pt x="154" y="8920"/>
                  </a:lnTo>
                  <a:lnTo>
                    <a:pt x="513" y="9584"/>
                  </a:lnTo>
                  <a:lnTo>
                    <a:pt x="872" y="10321"/>
                  </a:lnTo>
                  <a:lnTo>
                    <a:pt x="1231" y="11205"/>
                  </a:lnTo>
                  <a:lnTo>
                    <a:pt x="1437" y="11500"/>
                  </a:lnTo>
                  <a:lnTo>
                    <a:pt x="1539" y="11574"/>
                  </a:lnTo>
                  <a:lnTo>
                    <a:pt x="1590" y="11795"/>
                  </a:lnTo>
                  <a:lnTo>
                    <a:pt x="2976" y="11205"/>
                  </a:lnTo>
                  <a:lnTo>
                    <a:pt x="3591" y="11427"/>
                  </a:lnTo>
                  <a:lnTo>
                    <a:pt x="3745" y="11574"/>
                  </a:lnTo>
                  <a:lnTo>
                    <a:pt x="3848" y="11795"/>
                  </a:lnTo>
                  <a:lnTo>
                    <a:pt x="3951" y="11943"/>
                  </a:lnTo>
                  <a:lnTo>
                    <a:pt x="4156" y="12090"/>
                  </a:lnTo>
                  <a:lnTo>
                    <a:pt x="4412" y="12827"/>
                  </a:lnTo>
                  <a:lnTo>
                    <a:pt x="4412" y="12680"/>
                  </a:lnTo>
                  <a:lnTo>
                    <a:pt x="4464" y="12606"/>
                  </a:lnTo>
                  <a:lnTo>
                    <a:pt x="4566" y="12532"/>
                  </a:lnTo>
                  <a:lnTo>
                    <a:pt x="4618" y="12459"/>
                  </a:lnTo>
                  <a:lnTo>
                    <a:pt x="4720" y="12385"/>
                  </a:lnTo>
                  <a:lnTo>
                    <a:pt x="4771" y="12311"/>
                  </a:lnTo>
                  <a:lnTo>
                    <a:pt x="4925" y="12164"/>
                  </a:lnTo>
                  <a:lnTo>
                    <a:pt x="5746" y="12827"/>
                  </a:lnTo>
                  <a:lnTo>
                    <a:pt x="5849" y="13122"/>
                  </a:lnTo>
                  <a:lnTo>
                    <a:pt x="5900" y="13565"/>
                  </a:lnTo>
                  <a:lnTo>
                    <a:pt x="5798" y="14007"/>
                  </a:lnTo>
                  <a:lnTo>
                    <a:pt x="5695" y="14375"/>
                  </a:lnTo>
                  <a:lnTo>
                    <a:pt x="5541" y="14375"/>
                  </a:lnTo>
                  <a:lnTo>
                    <a:pt x="5438" y="14154"/>
                  </a:lnTo>
                  <a:lnTo>
                    <a:pt x="5387" y="13859"/>
                  </a:lnTo>
                  <a:lnTo>
                    <a:pt x="5387" y="13196"/>
                  </a:lnTo>
                  <a:lnTo>
                    <a:pt x="5336" y="13196"/>
                  </a:lnTo>
                  <a:lnTo>
                    <a:pt x="5233" y="13122"/>
                  </a:lnTo>
                  <a:lnTo>
                    <a:pt x="5182" y="13122"/>
                  </a:lnTo>
                  <a:lnTo>
                    <a:pt x="4207" y="14744"/>
                  </a:lnTo>
                  <a:lnTo>
                    <a:pt x="4156" y="14744"/>
                  </a:lnTo>
                  <a:lnTo>
                    <a:pt x="4156" y="14670"/>
                  </a:lnTo>
                  <a:lnTo>
                    <a:pt x="4053" y="14670"/>
                  </a:lnTo>
                  <a:lnTo>
                    <a:pt x="4053" y="13712"/>
                  </a:lnTo>
                  <a:lnTo>
                    <a:pt x="4002" y="13196"/>
                  </a:lnTo>
                  <a:lnTo>
                    <a:pt x="3848" y="12901"/>
                  </a:lnTo>
                  <a:lnTo>
                    <a:pt x="3591" y="12606"/>
                  </a:lnTo>
                  <a:lnTo>
                    <a:pt x="3438" y="12385"/>
                  </a:lnTo>
                  <a:lnTo>
                    <a:pt x="3232" y="12164"/>
                  </a:lnTo>
                  <a:lnTo>
                    <a:pt x="3130" y="11943"/>
                  </a:lnTo>
                  <a:lnTo>
                    <a:pt x="2206" y="12459"/>
                  </a:lnTo>
                  <a:lnTo>
                    <a:pt x="2052" y="12459"/>
                  </a:lnTo>
                  <a:lnTo>
                    <a:pt x="2719" y="13786"/>
                  </a:lnTo>
                  <a:lnTo>
                    <a:pt x="2822" y="13786"/>
                  </a:lnTo>
                  <a:lnTo>
                    <a:pt x="2976" y="14007"/>
                  </a:lnTo>
                  <a:lnTo>
                    <a:pt x="3232" y="14597"/>
                  </a:lnTo>
                  <a:lnTo>
                    <a:pt x="3540" y="15186"/>
                  </a:lnTo>
                  <a:lnTo>
                    <a:pt x="5028" y="17324"/>
                  </a:lnTo>
                  <a:lnTo>
                    <a:pt x="5387" y="17767"/>
                  </a:lnTo>
                  <a:lnTo>
                    <a:pt x="5746" y="18283"/>
                  </a:lnTo>
                  <a:lnTo>
                    <a:pt x="5952" y="18651"/>
                  </a:lnTo>
                  <a:lnTo>
                    <a:pt x="6259" y="18872"/>
                  </a:lnTo>
                  <a:lnTo>
                    <a:pt x="6516" y="19167"/>
                  </a:lnTo>
                  <a:lnTo>
                    <a:pt x="6721" y="19388"/>
                  </a:lnTo>
                  <a:lnTo>
                    <a:pt x="7029" y="19683"/>
                  </a:lnTo>
                  <a:lnTo>
                    <a:pt x="7286" y="19904"/>
                  </a:lnTo>
                  <a:lnTo>
                    <a:pt x="7491" y="20199"/>
                  </a:lnTo>
                  <a:lnTo>
                    <a:pt x="7747" y="20420"/>
                  </a:lnTo>
                  <a:lnTo>
                    <a:pt x="7952" y="20568"/>
                  </a:lnTo>
                  <a:lnTo>
                    <a:pt x="8158" y="20789"/>
                  </a:lnTo>
                  <a:lnTo>
                    <a:pt x="8363" y="20937"/>
                  </a:lnTo>
                  <a:lnTo>
                    <a:pt x="8568" y="21010"/>
                  </a:lnTo>
                  <a:lnTo>
                    <a:pt x="8619" y="21231"/>
                  </a:lnTo>
                  <a:lnTo>
                    <a:pt x="8825" y="21305"/>
                  </a:lnTo>
                  <a:lnTo>
                    <a:pt x="8927" y="21305"/>
                  </a:lnTo>
                  <a:lnTo>
                    <a:pt x="9081" y="21379"/>
                  </a:lnTo>
                  <a:lnTo>
                    <a:pt x="944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38" name="Shape 538"/>
            <p:cNvSpPr/>
            <p:nvPr/>
          </p:nvSpPr>
          <p:spPr>
            <a:xfrm>
              <a:off x="783931" y="810791"/>
              <a:ext cx="134581" cy="6728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3" y="21600"/>
                  </a:moveTo>
                  <a:lnTo>
                    <a:pt x="1067" y="21600"/>
                  </a:lnTo>
                  <a:lnTo>
                    <a:pt x="4533" y="14400"/>
                  </a:lnTo>
                  <a:lnTo>
                    <a:pt x="9600" y="11631"/>
                  </a:lnTo>
                  <a:lnTo>
                    <a:pt x="10667" y="13846"/>
                  </a:lnTo>
                  <a:lnTo>
                    <a:pt x="13600" y="14400"/>
                  </a:lnTo>
                  <a:lnTo>
                    <a:pt x="18667" y="4431"/>
                  </a:lnTo>
                  <a:lnTo>
                    <a:pt x="20800" y="5538"/>
                  </a:lnTo>
                  <a:lnTo>
                    <a:pt x="21333" y="5538"/>
                  </a:lnTo>
                  <a:lnTo>
                    <a:pt x="21600" y="4985"/>
                  </a:lnTo>
                  <a:lnTo>
                    <a:pt x="21333" y="3323"/>
                  </a:lnTo>
                  <a:lnTo>
                    <a:pt x="20800" y="2215"/>
                  </a:lnTo>
                  <a:lnTo>
                    <a:pt x="20000" y="1662"/>
                  </a:lnTo>
                  <a:lnTo>
                    <a:pt x="19200" y="554"/>
                  </a:lnTo>
                  <a:lnTo>
                    <a:pt x="18667" y="1108"/>
                  </a:lnTo>
                  <a:lnTo>
                    <a:pt x="18400" y="1108"/>
                  </a:lnTo>
                  <a:lnTo>
                    <a:pt x="17867" y="554"/>
                  </a:lnTo>
                  <a:lnTo>
                    <a:pt x="17600" y="0"/>
                  </a:lnTo>
                  <a:lnTo>
                    <a:pt x="13333" y="11077"/>
                  </a:lnTo>
                  <a:lnTo>
                    <a:pt x="9067" y="5538"/>
                  </a:lnTo>
                  <a:lnTo>
                    <a:pt x="6133" y="6646"/>
                  </a:lnTo>
                  <a:lnTo>
                    <a:pt x="4000" y="10523"/>
                  </a:lnTo>
                  <a:lnTo>
                    <a:pt x="267" y="19385"/>
                  </a:lnTo>
                  <a:lnTo>
                    <a:pt x="0" y="19385"/>
                  </a:lnTo>
                  <a:lnTo>
                    <a:pt x="0" y="21600"/>
                  </a:lnTo>
                  <a:lnTo>
                    <a:pt x="533" y="21600"/>
                  </a:lnTo>
                  <a:close/>
                </a:path>
              </a:pathLst>
            </a:custGeom>
            <a:solidFill>
              <a:srgbClr val="000000"/>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39" name="Shape 539"/>
            <p:cNvSpPr/>
            <p:nvPr/>
          </p:nvSpPr>
          <p:spPr>
            <a:xfrm>
              <a:off x="713276" y="723319"/>
              <a:ext cx="77385" cy="1177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240" y="21600"/>
                  </a:moveTo>
                  <a:lnTo>
                    <a:pt x="7200" y="21600"/>
                  </a:lnTo>
                  <a:lnTo>
                    <a:pt x="7200" y="21296"/>
                  </a:lnTo>
                  <a:lnTo>
                    <a:pt x="7680" y="20992"/>
                  </a:lnTo>
                  <a:lnTo>
                    <a:pt x="7680" y="20687"/>
                  </a:lnTo>
                  <a:lnTo>
                    <a:pt x="8160" y="20079"/>
                  </a:lnTo>
                  <a:lnTo>
                    <a:pt x="10080" y="18862"/>
                  </a:lnTo>
                  <a:lnTo>
                    <a:pt x="11040" y="17037"/>
                  </a:lnTo>
                  <a:lnTo>
                    <a:pt x="11040" y="16124"/>
                  </a:lnTo>
                  <a:lnTo>
                    <a:pt x="10560" y="14603"/>
                  </a:lnTo>
                  <a:lnTo>
                    <a:pt x="11040" y="14299"/>
                  </a:lnTo>
                  <a:lnTo>
                    <a:pt x="12000" y="13082"/>
                  </a:lnTo>
                  <a:lnTo>
                    <a:pt x="12960" y="12777"/>
                  </a:lnTo>
                  <a:lnTo>
                    <a:pt x="21600" y="9431"/>
                  </a:lnTo>
                  <a:lnTo>
                    <a:pt x="12000" y="608"/>
                  </a:lnTo>
                  <a:lnTo>
                    <a:pt x="8160" y="0"/>
                  </a:lnTo>
                  <a:lnTo>
                    <a:pt x="1920" y="2130"/>
                  </a:lnTo>
                  <a:lnTo>
                    <a:pt x="960" y="2738"/>
                  </a:lnTo>
                  <a:lnTo>
                    <a:pt x="480" y="3651"/>
                  </a:lnTo>
                  <a:lnTo>
                    <a:pt x="0" y="5172"/>
                  </a:lnTo>
                  <a:lnTo>
                    <a:pt x="0" y="6085"/>
                  </a:lnTo>
                  <a:lnTo>
                    <a:pt x="1920" y="6085"/>
                  </a:lnTo>
                  <a:lnTo>
                    <a:pt x="2880" y="5780"/>
                  </a:lnTo>
                  <a:lnTo>
                    <a:pt x="2880" y="5476"/>
                  </a:lnTo>
                  <a:lnTo>
                    <a:pt x="9120" y="3042"/>
                  </a:lnTo>
                  <a:lnTo>
                    <a:pt x="12000" y="3651"/>
                  </a:lnTo>
                  <a:lnTo>
                    <a:pt x="14400" y="5172"/>
                  </a:lnTo>
                  <a:lnTo>
                    <a:pt x="15840" y="6997"/>
                  </a:lnTo>
                  <a:lnTo>
                    <a:pt x="17760" y="8518"/>
                  </a:lnTo>
                  <a:lnTo>
                    <a:pt x="17760" y="9127"/>
                  </a:lnTo>
                  <a:lnTo>
                    <a:pt x="17280" y="9431"/>
                  </a:lnTo>
                  <a:lnTo>
                    <a:pt x="8160" y="12169"/>
                  </a:lnTo>
                  <a:lnTo>
                    <a:pt x="4800" y="20687"/>
                  </a:lnTo>
                  <a:lnTo>
                    <a:pt x="4800" y="21296"/>
                  </a:lnTo>
                  <a:lnTo>
                    <a:pt x="5280" y="21600"/>
                  </a:lnTo>
                  <a:lnTo>
                    <a:pt x="6240" y="21600"/>
                  </a:lnTo>
                  <a:close/>
                </a:path>
              </a:pathLst>
            </a:custGeom>
            <a:solidFill>
              <a:srgbClr val="000000"/>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40" name="Shape 540"/>
            <p:cNvSpPr/>
            <p:nvPr/>
          </p:nvSpPr>
          <p:spPr>
            <a:xfrm>
              <a:off x="915147" y="733412"/>
              <a:ext cx="87478" cy="605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120" y="21600"/>
                  </a:moveTo>
                  <a:lnTo>
                    <a:pt x="16416" y="21600"/>
                  </a:lnTo>
                  <a:lnTo>
                    <a:pt x="16416" y="20965"/>
                  </a:lnTo>
                  <a:lnTo>
                    <a:pt x="16848" y="20329"/>
                  </a:lnTo>
                  <a:lnTo>
                    <a:pt x="16848" y="19694"/>
                  </a:lnTo>
                  <a:lnTo>
                    <a:pt x="17280" y="18424"/>
                  </a:lnTo>
                  <a:lnTo>
                    <a:pt x="17280" y="17788"/>
                  </a:lnTo>
                  <a:lnTo>
                    <a:pt x="19872" y="15247"/>
                  </a:lnTo>
                  <a:lnTo>
                    <a:pt x="19872" y="13341"/>
                  </a:lnTo>
                  <a:lnTo>
                    <a:pt x="20304" y="12706"/>
                  </a:lnTo>
                  <a:lnTo>
                    <a:pt x="20736" y="11435"/>
                  </a:lnTo>
                  <a:lnTo>
                    <a:pt x="21600" y="10800"/>
                  </a:lnTo>
                  <a:lnTo>
                    <a:pt x="21600" y="8259"/>
                  </a:lnTo>
                  <a:lnTo>
                    <a:pt x="15552" y="0"/>
                  </a:lnTo>
                  <a:lnTo>
                    <a:pt x="3888" y="1271"/>
                  </a:lnTo>
                  <a:lnTo>
                    <a:pt x="3024" y="2541"/>
                  </a:lnTo>
                  <a:lnTo>
                    <a:pt x="1728" y="3176"/>
                  </a:lnTo>
                  <a:lnTo>
                    <a:pt x="864" y="3176"/>
                  </a:lnTo>
                  <a:lnTo>
                    <a:pt x="432" y="6353"/>
                  </a:lnTo>
                  <a:lnTo>
                    <a:pt x="0" y="10165"/>
                  </a:lnTo>
                  <a:lnTo>
                    <a:pt x="0" y="12706"/>
                  </a:lnTo>
                  <a:lnTo>
                    <a:pt x="432" y="16518"/>
                  </a:lnTo>
                  <a:lnTo>
                    <a:pt x="864" y="16518"/>
                  </a:lnTo>
                  <a:lnTo>
                    <a:pt x="1728" y="15247"/>
                  </a:lnTo>
                  <a:lnTo>
                    <a:pt x="1728" y="13341"/>
                  </a:lnTo>
                  <a:lnTo>
                    <a:pt x="2160" y="10800"/>
                  </a:lnTo>
                  <a:lnTo>
                    <a:pt x="3456" y="6988"/>
                  </a:lnTo>
                  <a:lnTo>
                    <a:pt x="4320" y="5082"/>
                  </a:lnTo>
                  <a:lnTo>
                    <a:pt x="5616" y="3176"/>
                  </a:lnTo>
                  <a:lnTo>
                    <a:pt x="11232" y="2541"/>
                  </a:lnTo>
                  <a:lnTo>
                    <a:pt x="13392" y="5082"/>
                  </a:lnTo>
                  <a:lnTo>
                    <a:pt x="14688" y="6988"/>
                  </a:lnTo>
                  <a:lnTo>
                    <a:pt x="16416" y="13341"/>
                  </a:lnTo>
                  <a:lnTo>
                    <a:pt x="15552" y="15882"/>
                  </a:lnTo>
                  <a:lnTo>
                    <a:pt x="14688" y="19694"/>
                  </a:lnTo>
                  <a:lnTo>
                    <a:pt x="14256" y="20965"/>
                  </a:lnTo>
                  <a:lnTo>
                    <a:pt x="14688" y="21600"/>
                  </a:lnTo>
                  <a:lnTo>
                    <a:pt x="15120" y="21600"/>
                  </a:lnTo>
                  <a:close/>
                </a:path>
              </a:pathLst>
            </a:custGeom>
            <a:solidFill>
              <a:srgbClr val="000000"/>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41" name="Shape 541"/>
            <p:cNvSpPr/>
            <p:nvPr/>
          </p:nvSpPr>
          <p:spPr>
            <a:xfrm>
              <a:off x="787295" y="656034"/>
              <a:ext cx="90843" cy="1042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400" y="21600"/>
                  </a:moveTo>
                  <a:lnTo>
                    <a:pt x="15600" y="19912"/>
                  </a:lnTo>
                  <a:lnTo>
                    <a:pt x="16000" y="19912"/>
                  </a:lnTo>
                  <a:lnTo>
                    <a:pt x="16000" y="20250"/>
                  </a:lnTo>
                  <a:lnTo>
                    <a:pt x="16400" y="20250"/>
                  </a:lnTo>
                  <a:lnTo>
                    <a:pt x="17200" y="20587"/>
                  </a:lnTo>
                  <a:lnTo>
                    <a:pt x="21600" y="11475"/>
                  </a:lnTo>
                  <a:lnTo>
                    <a:pt x="21600" y="11137"/>
                  </a:lnTo>
                  <a:lnTo>
                    <a:pt x="21200" y="10463"/>
                  </a:lnTo>
                  <a:lnTo>
                    <a:pt x="18400" y="10463"/>
                  </a:lnTo>
                  <a:lnTo>
                    <a:pt x="16000" y="16875"/>
                  </a:lnTo>
                  <a:lnTo>
                    <a:pt x="14400" y="17550"/>
                  </a:lnTo>
                  <a:lnTo>
                    <a:pt x="13200" y="17887"/>
                  </a:lnTo>
                  <a:lnTo>
                    <a:pt x="11200" y="18225"/>
                  </a:lnTo>
                  <a:lnTo>
                    <a:pt x="9600" y="18225"/>
                  </a:lnTo>
                  <a:lnTo>
                    <a:pt x="8000" y="17212"/>
                  </a:lnTo>
                  <a:lnTo>
                    <a:pt x="6800" y="15525"/>
                  </a:lnTo>
                  <a:lnTo>
                    <a:pt x="6000" y="14175"/>
                  </a:lnTo>
                  <a:lnTo>
                    <a:pt x="5200" y="12487"/>
                  </a:lnTo>
                  <a:lnTo>
                    <a:pt x="7200" y="9450"/>
                  </a:lnTo>
                  <a:lnTo>
                    <a:pt x="9600" y="6413"/>
                  </a:lnTo>
                  <a:lnTo>
                    <a:pt x="11200" y="3713"/>
                  </a:lnTo>
                  <a:lnTo>
                    <a:pt x="12800" y="338"/>
                  </a:lnTo>
                  <a:lnTo>
                    <a:pt x="12400" y="338"/>
                  </a:lnTo>
                  <a:lnTo>
                    <a:pt x="12000" y="0"/>
                  </a:lnTo>
                  <a:lnTo>
                    <a:pt x="11200" y="338"/>
                  </a:lnTo>
                  <a:lnTo>
                    <a:pt x="10800" y="1013"/>
                  </a:lnTo>
                  <a:lnTo>
                    <a:pt x="9200" y="1688"/>
                  </a:lnTo>
                  <a:lnTo>
                    <a:pt x="0" y="16200"/>
                  </a:lnTo>
                  <a:lnTo>
                    <a:pt x="6400" y="21600"/>
                  </a:lnTo>
                  <a:close/>
                </a:path>
              </a:pathLst>
            </a:custGeom>
            <a:solidFill>
              <a:srgbClr val="000000"/>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42" name="Shape 542"/>
            <p:cNvSpPr/>
            <p:nvPr/>
          </p:nvSpPr>
          <p:spPr>
            <a:xfrm>
              <a:off x="968979" y="659398"/>
              <a:ext cx="63927" cy="605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484" y="20983"/>
                  </a:moveTo>
                  <a:lnTo>
                    <a:pt x="18189" y="19131"/>
                  </a:lnTo>
                  <a:lnTo>
                    <a:pt x="19326" y="16663"/>
                  </a:lnTo>
                  <a:lnTo>
                    <a:pt x="20463" y="14811"/>
                  </a:lnTo>
                  <a:lnTo>
                    <a:pt x="21600" y="12343"/>
                  </a:lnTo>
                  <a:lnTo>
                    <a:pt x="21032" y="8640"/>
                  </a:lnTo>
                  <a:lnTo>
                    <a:pt x="18758" y="6171"/>
                  </a:lnTo>
                  <a:lnTo>
                    <a:pt x="16484" y="0"/>
                  </a:lnTo>
                  <a:lnTo>
                    <a:pt x="568" y="4320"/>
                  </a:lnTo>
                  <a:lnTo>
                    <a:pt x="0" y="4937"/>
                  </a:lnTo>
                  <a:lnTo>
                    <a:pt x="0" y="7406"/>
                  </a:lnTo>
                  <a:lnTo>
                    <a:pt x="13074" y="4320"/>
                  </a:lnTo>
                  <a:lnTo>
                    <a:pt x="14779" y="6171"/>
                  </a:lnTo>
                  <a:lnTo>
                    <a:pt x="16484" y="9257"/>
                  </a:lnTo>
                  <a:lnTo>
                    <a:pt x="17053" y="13577"/>
                  </a:lnTo>
                  <a:lnTo>
                    <a:pt x="16484" y="16663"/>
                  </a:lnTo>
                  <a:lnTo>
                    <a:pt x="15347" y="17897"/>
                  </a:lnTo>
                  <a:lnTo>
                    <a:pt x="15347" y="18514"/>
                  </a:lnTo>
                  <a:lnTo>
                    <a:pt x="14779" y="19749"/>
                  </a:lnTo>
                  <a:lnTo>
                    <a:pt x="14779" y="20983"/>
                  </a:lnTo>
                  <a:lnTo>
                    <a:pt x="15347" y="21600"/>
                  </a:lnTo>
                  <a:lnTo>
                    <a:pt x="16484" y="20983"/>
                  </a:lnTo>
                  <a:close/>
                </a:path>
              </a:pathLst>
            </a:custGeom>
            <a:solidFill>
              <a:srgbClr val="000000"/>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43" name="Shape 543"/>
            <p:cNvSpPr/>
            <p:nvPr/>
          </p:nvSpPr>
          <p:spPr>
            <a:xfrm>
              <a:off x="1049727" y="679584"/>
              <a:ext cx="84114" cy="403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388" y="21600"/>
                  </a:moveTo>
                  <a:lnTo>
                    <a:pt x="3812" y="20661"/>
                  </a:lnTo>
                  <a:lnTo>
                    <a:pt x="4235" y="18783"/>
                  </a:lnTo>
                  <a:lnTo>
                    <a:pt x="5082" y="17843"/>
                  </a:lnTo>
                  <a:lnTo>
                    <a:pt x="5082" y="15026"/>
                  </a:lnTo>
                  <a:lnTo>
                    <a:pt x="5506" y="14087"/>
                  </a:lnTo>
                  <a:lnTo>
                    <a:pt x="5929" y="14087"/>
                  </a:lnTo>
                  <a:lnTo>
                    <a:pt x="6353" y="13148"/>
                  </a:lnTo>
                  <a:lnTo>
                    <a:pt x="6776" y="13148"/>
                  </a:lnTo>
                  <a:lnTo>
                    <a:pt x="6776" y="12209"/>
                  </a:lnTo>
                  <a:lnTo>
                    <a:pt x="7200" y="11270"/>
                  </a:lnTo>
                  <a:lnTo>
                    <a:pt x="7624" y="11270"/>
                  </a:lnTo>
                  <a:lnTo>
                    <a:pt x="7624" y="10330"/>
                  </a:lnTo>
                  <a:lnTo>
                    <a:pt x="8894" y="8452"/>
                  </a:lnTo>
                  <a:lnTo>
                    <a:pt x="10588" y="6574"/>
                  </a:lnTo>
                  <a:lnTo>
                    <a:pt x="11859" y="6574"/>
                  </a:lnTo>
                  <a:lnTo>
                    <a:pt x="12282" y="10330"/>
                  </a:lnTo>
                  <a:lnTo>
                    <a:pt x="13129" y="12209"/>
                  </a:lnTo>
                  <a:lnTo>
                    <a:pt x="13976" y="15026"/>
                  </a:lnTo>
                  <a:lnTo>
                    <a:pt x="16094" y="17843"/>
                  </a:lnTo>
                  <a:lnTo>
                    <a:pt x="21176" y="20661"/>
                  </a:lnTo>
                  <a:lnTo>
                    <a:pt x="21600" y="19722"/>
                  </a:lnTo>
                  <a:lnTo>
                    <a:pt x="13976" y="0"/>
                  </a:lnTo>
                  <a:lnTo>
                    <a:pt x="2965" y="5635"/>
                  </a:lnTo>
                  <a:lnTo>
                    <a:pt x="0" y="17843"/>
                  </a:lnTo>
                  <a:lnTo>
                    <a:pt x="424" y="19722"/>
                  </a:lnTo>
                  <a:lnTo>
                    <a:pt x="847" y="20661"/>
                  </a:lnTo>
                  <a:lnTo>
                    <a:pt x="2541" y="20661"/>
                  </a:lnTo>
                  <a:lnTo>
                    <a:pt x="3388" y="21600"/>
                  </a:lnTo>
                  <a:close/>
                </a:path>
              </a:pathLst>
            </a:custGeom>
            <a:solidFill>
              <a:srgbClr val="000000"/>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44" name="Shape 544"/>
            <p:cNvSpPr/>
            <p:nvPr/>
          </p:nvSpPr>
          <p:spPr>
            <a:xfrm>
              <a:off x="699818" y="595477"/>
              <a:ext cx="100936" cy="1042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643" y="21252"/>
                  </a:moveTo>
                  <a:lnTo>
                    <a:pt x="16997" y="21252"/>
                  </a:lnTo>
                  <a:lnTo>
                    <a:pt x="17351" y="20555"/>
                  </a:lnTo>
                  <a:lnTo>
                    <a:pt x="18059" y="20555"/>
                  </a:lnTo>
                  <a:lnTo>
                    <a:pt x="18767" y="20206"/>
                  </a:lnTo>
                  <a:lnTo>
                    <a:pt x="18767" y="19510"/>
                  </a:lnTo>
                  <a:lnTo>
                    <a:pt x="18059" y="18813"/>
                  </a:lnTo>
                  <a:lnTo>
                    <a:pt x="17351" y="18813"/>
                  </a:lnTo>
                  <a:lnTo>
                    <a:pt x="16643" y="18465"/>
                  </a:lnTo>
                  <a:lnTo>
                    <a:pt x="15934" y="17768"/>
                  </a:lnTo>
                  <a:lnTo>
                    <a:pt x="15226" y="17419"/>
                  </a:lnTo>
                  <a:lnTo>
                    <a:pt x="14872" y="17419"/>
                  </a:lnTo>
                  <a:lnTo>
                    <a:pt x="14518" y="17071"/>
                  </a:lnTo>
                  <a:lnTo>
                    <a:pt x="14872" y="15329"/>
                  </a:lnTo>
                  <a:lnTo>
                    <a:pt x="15934" y="14284"/>
                  </a:lnTo>
                  <a:lnTo>
                    <a:pt x="17351" y="12194"/>
                  </a:lnTo>
                  <a:lnTo>
                    <a:pt x="17705" y="11845"/>
                  </a:lnTo>
                  <a:lnTo>
                    <a:pt x="19475" y="11845"/>
                  </a:lnTo>
                  <a:lnTo>
                    <a:pt x="21600" y="10452"/>
                  </a:lnTo>
                  <a:lnTo>
                    <a:pt x="21600" y="9755"/>
                  </a:lnTo>
                  <a:lnTo>
                    <a:pt x="21246" y="9406"/>
                  </a:lnTo>
                  <a:lnTo>
                    <a:pt x="21246" y="9058"/>
                  </a:lnTo>
                  <a:lnTo>
                    <a:pt x="19830" y="8361"/>
                  </a:lnTo>
                  <a:lnTo>
                    <a:pt x="19475" y="8361"/>
                  </a:lnTo>
                  <a:lnTo>
                    <a:pt x="15226" y="9755"/>
                  </a:lnTo>
                  <a:lnTo>
                    <a:pt x="14872" y="9755"/>
                  </a:lnTo>
                  <a:lnTo>
                    <a:pt x="14872" y="8710"/>
                  </a:lnTo>
                  <a:lnTo>
                    <a:pt x="15226" y="7316"/>
                  </a:lnTo>
                  <a:lnTo>
                    <a:pt x="15934" y="6619"/>
                  </a:lnTo>
                  <a:lnTo>
                    <a:pt x="15934" y="5574"/>
                  </a:lnTo>
                  <a:lnTo>
                    <a:pt x="14872" y="5226"/>
                  </a:lnTo>
                  <a:lnTo>
                    <a:pt x="14518" y="4529"/>
                  </a:lnTo>
                  <a:lnTo>
                    <a:pt x="13456" y="3484"/>
                  </a:lnTo>
                  <a:lnTo>
                    <a:pt x="12393" y="3484"/>
                  </a:lnTo>
                  <a:lnTo>
                    <a:pt x="12039" y="3135"/>
                  </a:lnTo>
                  <a:lnTo>
                    <a:pt x="12039" y="2787"/>
                  </a:lnTo>
                  <a:lnTo>
                    <a:pt x="9915" y="697"/>
                  </a:lnTo>
                  <a:lnTo>
                    <a:pt x="8498" y="0"/>
                  </a:lnTo>
                  <a:lnTo>
                    <a:pt x="7082" y="1394"/>
                  </a:lnTo>
                  <a:lnTo>
                    <a:pt x="7082" y="1742"/>
                  </a:lnTo>
                  <a:lnTo>
                    <a:pt x="9207" y="3832"/>
                  </a:lnTo>
                  <a:lnTo>
                    <a:pt x="11331" y="5226"/>
                  </a:lnTo>
                  <a:lnTo>
                    <a:pt x="12039" y="6619"/>
                  </a:lnTo>
                  <a:lnTo>
                    <a:pt x="12393" y="8013"/>
                  </a:lnTo>
                  <a:lnTo>
                    <a:pt x="12393" y="8710"/>
                  </a:lnTo>
                  <a:lnTo>
                    <a:pt x="7790" y="16374"/>
                  </a:lnTo>
                  <a:lnTo>
                    <a:pt x="354" y="14981"/>
                  </a:lnTo>
                  <a:lnTo>
                    <a:pt x="0" y="14981"/>
                  </a:lnTo>
                  <a:lnTo>
                    <a:pt x="0" y="16026"/>
                  </a:lnTo>
                  <a:lnTo>
                    <a:pt x="354" y="16374"/>
                  </a:lnTo>
                  <a:lnTo>
                    <a:pt x="8852" y="18465"/>
                  </a:lnTo>
                  <a:lnTo>
                    <a:pt x="9561" y="18465"/>
                  </a:lnTo>
                  <a:lnTo>
                    <a:pt x="9915" y="17768"/>
                  </a:lnTo>
                  <a:lnTo>
                    <a:pt x="14872" y="20206"/>
                  </a:lnTo>
                  <a:lnTo>
                    <a:pt x="15226" y="20555"/>
                  </a:lnTo>
                  <a:lnTo>
                    <a:pt x="15226" y="21252"/>
                  </a:lnTo>
                  <a:lnTo>
                    <a:pt x="15934" y="21600"/>
                  </a:lnTo>
                  <a:lnTo>
                    <a:pt x="16643" y="21252"/>
                  </a:lnTo>
                  <a:close/>
                </a:path>
              </a:pathLst>
            </a:custGeom>
            <a:solidFill>
              <a:srgbClr val="000000"/>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45" name="Shape 545"/>
            <p:cNvSpPr/>
            <p:nvPr/>
          </p:nvSpPr>
          <p:spPr>
            <a:xfrm>
              <a:off x="777202" y="47099"/>
              <a:ext cx="888232" cy="6257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252" y="21542"/>
                  </a:moveTo>
                  <a:lnTo>
                    <a:pt x="11703" y="21079"/>
                  </a:lnTo>
                  <a:lnTo>
                    <a:pt x="12237" y="20616"/>
                  </a:lnTo>
                  <a:lnTo>
                    <a:pt x="12771" y="20210"/>
                  </a:lnTo>
                  <a:lnTo>
                    <a:pt x="13264" y="19805"/>
                  </a:lnTo>
                  <a:lnTo>
                    <a:pt x="13798" y="19342"/>
                  </a:lnTo>
                  <a:lnTo>
                    <a:pt x="14332" y="18936"/>
                  </a:lnTo>
                  <a:lnTo>
                    <a:pt x="14824" y="18531"/>
                  </a:lnTo>
                  <a:lnTo>
                    <a:pt x="15317" y="18068"/>
                  </a:lnTo>
                  <a:lnTo>
                    <a:pt x="15728" y="17604"/>
                  </a:lnTo>
                  <a:lnTo>
                    <a:pt x="16179" y="17199"/>
                  </a:lnTo>
                  <a:lnTo>
                    <a:pt x="17001" y="16388"/>
                  </a:lnTo>
                  <a:lnTo>
                    <a:pt x="17494" y="16041"/>
                  </a:lnTo>
                  <a:lnTo>
                    <a:pt x="17904" y="15635"/>
                  </a:lnTo>
                  <a:lnTo>
                    <a:pt x="18356" y="15346"/>
                  </a:lnTo>
                  <a:lnTo>
                    <a:pt x="19465" y="14130"/>
                  </a:lnTo>
                  <a:lnTo>
                    <a:pt x="19834" y="13782"/>
                  </a:lnTo>
                  <a:lnTo>
                    <a:pt x="20245" y="13435"/>
                  </a:lnTo>
                  <a:lnTo>
                    <a:pt x="20573" y="13029"/>
                  </a:lnTo>
                  <a:lnTo>
                    <a:pt x="20943" y="12624"/>
                  </a:lnTo>
                  <a:lnTo>
                    <a:pt x="21271" y="12277"/>
                  </a:lnTo>
                  <a:lnTo>
                    <a:pt x="21600" y="11755"/>
                  </a:lnTo>
                  <a:lnTo>
                    <a:pt x="21354" y="11524"/>
                  </a:lnTo>
                  <a:lnTo>
                    <a:pt x="21025" y="11292"/>
                  </a:lnTo>
                  <a:lnTo>
                    <a:pt x="20697" y="11118"/>
                  </a:lnTo>
                  <a:lnTo>
                    <a:pt x="20409" y="10829"/>
                  </a:lnTo>
                  <a:lnTo>
                    <a:pt x="20040" y="10655"/>
                  </a:lnTo>
                  <a:lnTo>
                    <a:pt x="19670" y="10424"/>
                  </a:lnTo>
                  <a:lnTo>
                    <a:pt x="19341" y="10250"/>
                  </a:lnTo>
                  <a:lnTo>
                    <a:pt x="18972" y="10076"/>
                  </a:lnTo>
                  <a:lnTo>
                    <a:pt x="18561" y="9845"/>
                  </a:lnTo>
                  <a:lnTo>
                    <a:pt x="18192" y="9729"/>
                  </a:lnTo>
                  <a:lnTo>
                    <a:pt x="17822" y="9497"/>
                  </a:lnTo>
                  <a:lnTo>
                    <a:pt x="17452" y="9381"/>
                  </a:lnTo>
                  <a:lnTo>
                    <a:pt x="17206" y="9265"/>
                  </a:lnTo>
                  <a:lnTo>
                    <a:pt x="17001" y="9092"/>
                  </a:lnTo>
                  <a:lnTo>
                    <a:pt x="16795" y="8976"/>
                  </a:lnTo>
                  <a:lnTo>
                    <a:pt x="16590" y="8802"/>
                  </a:lnTo>
                  <a:lnTo>
                    <a:pt x="16344" y="8628"/>
                  </a:lnTo>
                  <a:lnTo>
                    <a:pt x="16056" y="8455"/>
                  </a:lnTo>
                  <a:lnTo>
                    <a:pt x="15851" y="8339"/>
                  </a:lnTo>
                  <a:lnTo>
                    <a:pt x="15646" y="8165"/>
                  </a:lnTo>
                  <a:lnTo>
                    <a:pt x="15399" y="7991"/>
                  </a:lnTo>
                  <a:lnTo>
                    <a:pt x="15153" y="7876"/>
                  </a:lnTo>
                  <a:lnTo>
                    <a:pt x="14989" y="7702"/>
                  </a:lnTo>
                  <a:lnTo>
                    <a:pt x="14742" y="7586"/>
                  </a:lnTo>
                  <a:lnTo>
                    <a:pt x="14290" y="7354"/>
                  </a:lnTo>
                  <a:lnTo>
                    <a:pt x="13757" y="7239"/>
                  </a:lnTo>
                  <a:lnTo>
                    <a:pt x="13264" y="7065"/>
                  </a:lnTo>
                  <a:lnTo>
                    <a:pt x="12812" y="6775"/>
                  </a:lnTo>
                  <a:lnTo>
                    <a:pt x="12319" y="6602"/>
                  </a:lnTo>
                  <a:lnTo>
                    <a:pt x="11909" y="6312"/>
                  </a:lnTo>
                  <a:lnTo>
                    <a:pt x="11416" y="6023"/>
                  </a:lnTo>
                  <a:lnTo>
                    <a:pt x="11005" y="5791"/>
                  </a:lnTo>
                  <a:lnTo>
                    <a:pt x="10759" y="5559"/>
                  </a:lnTo>
                  <a:lnTo>
                    <a:pt x="10636" y="5501"/>
                  </a:lnTo>
                  <a:lnTo>
                    <a:pt x="10554" y="5443"/>
                  </a:lnTo>
                  <a:lnTo>
                    <a:pt x="10307" y="5386"/>
                  </a:lnTo>
                  <a:lnTo>
                    <a:pt x="10102" y="5328"/>
                  </a:lnTo>
                  <a:lnTo>
                    <a:pt x="9897" y="5154"/>
                  </a:lnTo>
                  <a:lnTo>
                    <a:pt x="9691" y="5038"/>
                  </a:lnTo>
                  <a:lnTo>
                    <a:pt x="9486" y="4980"/>
                  </a:lnTo>
                  <a:lnTo>
                    <a:pt x="9281" y="4864"/>
                  </a:lnTo>
                  <a:lnTo>
                    <a:pt x="9075" y="4806"/>
                  </a:lnTo>
                  <a:lnTo>
                    <a:pt x="8829" y="4691"/>
                  </a:lnTo>
                  <a:lnTo>
                    <a:pt x="8500" y="4517"/>
                  </a:lnTo>
                  <a:lnTo>
                    <a:pt x="8131" y="4343"/>
                  </a:lnTo>
                  <a:lnTo>
                    <a:pt x="7802" y="4054"/>
                  </a:lnTo>
                  <a:lnTo>
                    <a:pt x="7433" y="3822"/>
                  </a:lnTo>
                  <a:lnTo>
                    <a:pt x="7104" y="3648"/>
                  </a:lnTo>
                  <a:lnTo>
                    <a:pt x="6694" y="3475"/>
                  </a:lnTo>
                  <a:lnTo>
                    <a:pt x="6365" y="3243"/>
                  </a:lnTo>
                  <a:lnTo>
                    <a:pt x="6037" y="3127"/>
                  </a:lnTo>
                  <a:lnTo>
                    <a:pt x="5913" y="2953"/>
                  </a:lnTo>
                  <a:lnTo>
                    <a:pt x="5749" y="2895"/>
                  </a:lnTo>
                  <a:lnTo>
                    <a:pt x="5626" y="2780"/>
                  </a:lnTo>
                  <a:lnTo>
                    <a:pt x="5462" y="2664"/>
                  </a:lnTo>
                  <a:lnTo>
                    <a:pt x="2423" y="695"/>
                  </a:lnTo>
                  <a:lnTo>
                    <a:pt x="1930" y="463"/>
                  </a:lnTo>
                  <a:lnTo>
                    <a:pt x="1684" y="290"/>
                  </a:lnTo>
                  <a:lnTo>
                    <a:pt x="1478" y="174"/>
                  </a:lnTo>
                  <a:lnTo>
                    <a:pt x="1232" y="58"/>
                  </a:lnTo>
                  <a:lnTo>
                    <a:pt x="986" y="0"/>
                  </a:lnTo>
                  <a:lnTo>
                    <a:pt x="452" y="0"/>
                  </a:lnTo>
                  <a:lnTo>
                    <a:pt x="370" y="116"/>
                  </a:lnTo>
                  <a:lnTo>
                    <a:pt x="287" y="174"/>
                  </a:lnTo>
                  <a:lnTo>
                    <a:pt x="287" y="2027"/>
                  </a:lnTo>
                  <a:lnTo>
                    <a:pt x="329" y="2027"/>
                  </a:lnTo>
                  <a:lnTo>
                    <a:pt x="411" y="2085"/>
                  </a:lnTo>
                  <a:lnTo>
                    <a:pt x="452" y="2085"/>
                  </a:lnTo>
                  <a:lnTo>
                    <a:pt x="534" y="2201"/>
                  </a:lnTo>
                  <a:lnTo>
                    <a:pt x="452" y="2316"/>
                  </a:lnTo>
                  <a:lnTo>
                    <a:pt x="370" y="2374"/>
                  </a:lnTo>
                  <a:lnTo>
                    <a:pt x="329" y="2490"/>
                  </a:lnTo>
                  <a:lnTo>
                    <a:pt x="287" y="3648"/>
                  </a:lnTo>
                  <a:lnTo>
                    <a:pt x="164" y="11003"/>
                  </a:lnTo>
                  <a:lnTo>
                    <a:pt x="164" y="11118"/>
                  </a:lnTo>
                  <a:lnTo>
                    <a:pt x="82" y="11234"/>
                  </a:lnTo>
                  <a:lnTo>
                    <a:pt x="41" y="11408"/>
                  </a:lnTo>
                  <a:lnTo>
                    <a:pt x="0" y="11524"/>
                  </a:lnTo>
                  <a:lnTo>
                    <a:pt x="41" y="13203"/>
                  </a:lnTo>
                  <a:lnTo>
                    <a:pt x="944" y="13319"/>
                  </a:lnTo>
                  <a:lnTo>
                    <a:pt x="986" y="13377"/>
                  </a:lnTo>
                  <a:lnTo>
                    <a:pt x="986" y="13782"/>
                  </a:lnTo>
                  <a:lnTo>
                    <a:pt x="1027" y="13840"/>
                  </a:lnTo>
                  <a:lnTo>
                    <a:pt x="1191" y="13840"/>
                  </a:lnTo>
                  <a:lnTo>
                    <a:pt x="1273" y="13782"/>
                  </a:lnTo>
                  <a:lnTo>
                    <a:pt x="1396" y="13782"/>
                  </a:lnTo>
                  <a:lnTo>
                    <a:pt x="1643" y="14014"/>
                  </a:lnTo>
                  <a:lnTo>
                    <a:pt x="1725" y="14709"/>
                  </a:lnTo>
                  <a:lnTo>
                    <a:pt x="2135" y="14535"/>
                  </a:lnTo>
                  <a:lnTo>
                    <a:pt x="2587" y="14593"/>
                  </a:lnTo>
                  <a:lnTo>
                    <a:pt x="3039" y="15462"/>
                  </a:lnTo>
                  <a:lnTo>
                    <a:pt x="3203" y="15577"/>
                  </a:lnTo>
                  <a:lnTo>
                    <a:pt x="3408" y="15635"/>
                  </a:lnTo>
                  <a:lnTo>
                    <a:pt x="3655" y="15635"/>
                  </a:lnTo>
                  <a:lnTo>
                    <a:pt x="3819" y="15520"/>
                  </a:lnTo>
                  <a:lnTo>
                    <a:pt x="3901" y="15404"/>
                  </a:lnTo>
                  <a:lnTo>
                    <a:pt x="3983" y="15346"/>
                  </a:lnTo>
                  <a:lnTo>
                    <a:pt x="4024" y="15230"/>
                  </a:lnTo>
                  <a:lnTo>
                    <a:pt x="4599" y="15925"/>
                  </a:lnTo>
                  <a:lnTo>
                    <a:pt x="4763" y="15693"/>
                  </a:lnTo>
                  <a:lnTo>
                    <a:pt x="5051" y="15577"/>
                  </a:lnTo>
                  <a:lnTo>
                    <a:pt x="5297" y="15577"/>
                  </a:lnTo>
                  <a:lnTo>
                    <a:pt x="5544" y="15693"/>
                  </a:lnTo>
                  <a:lnTo>
                    <a:pt x="5790" y="16446"/>
                  </a:lnTo>
                  <a:lnTo>
                    <a:pt x="5954" y="16504"/>
                  </a:lnTo>
                  <a:lnTo>
                    <a:pt x="6078" y="16446"/>
                  </a:lnTo>
                  <a:lnTo>
                    <a:pt x="6242" y="16388"/>
                  </a:lnTo>
                  <a:lnTo>
                    <a:pt x="6365" y="16330"/>
                  </a:lnTo>
                  <a:lnTo>
                    <a:pt x="6488" y="16330"/>
                  </a:lnTo>
                  <a:lnTo>
                    <a:pt x="6570" y="16388"/>
                  </a:lnTo>
                  <a:lnTo>
                    <a:pt x="6611" y="16504"/>
                  </a:lnTo>
                  <a:lnTo>
                    <a:pt x="6652" y="16678"/>
                  </a:lnTo>
                  <a:lnTo>
                    <a:pt x="6694" y="16794"/>
                  </a:lnTo>
                  <a:lnTo>
                    <a:pt x="6858" y="16909"/>
                  </a:lnTo>
                  <a:lnTo>
                    <a:pt x="6981" y="16967"/>
                  </a:lnTo>
                  <a:lnTo>
                    <a:pt x="7145" y="17141"/>
                  </a:lnTo>
                  <a:lnTo>
                    <a:pt x="7227" y="17315"/>
                  </a:lnTo>
                  <a:lnTo>
                    <a:pt x="7310" y="17836"/>
                  </a:lnTo>
                  <a:lnTo>
                    <a:pt x="7186" y="18241"/>
                  </a:lnTo>
                  <a:lnTo>
                    <a:pt x="7351" y="18415"/>
                  </a:lnTo>
                  <a:lnTo>
                    <a:pt x="7884" y="18415"/>
                  </a:lnTo>
                  <a:lnTo>
                    <a:pt x="8172" y="18473"/>
                  </a:lnTo>
                  <a:lnTo>
                    <a:pt x="8500" y="18473"/>
                  </a:lnTo>
                  <a:lnTo>
                    <a:pt x="8541" y="18531"/>
                  </a:lnTo>
                  <a:lnTo>
                    <a:pt x="8583" y="18531"/>
                  </a:lnTo>
                  <a:lnTo>
                    <a:pt x="8583" y="18589"/>
                  </a:lnTo>
                  <a:lnTo>
                    <a:pt x="8747" y="19342"/>
                  </a:lnTo>
                  <a:lnTo>
                    <a:pt x="9157" y="18878"/>
                  </a:lnTo>
                  <a:lnTo>
                    <a:pt x="9404" y="18936"/>
                  </a:lnTo>
                  <a:lnTo>
                    <a:pt x="9609" y="19052"/>
                  </a:lnTo>
                  <a:lnTo>
                    <a:pt x="10020" y="19342"/>
                  </a:lnTo>
                  <a:lnTo>
                    <a:pt x="10225" y="19515"/>
                  </a:lnTo>
                  <a:lnTo>
                    <a:pt x="10389" y="19747"/>
                  </a:lnTo>
                  <a:lnTo>
                    <a:pt x="10595" y="19921"/>
                  </a:lnTo>
                  <a:lnTo>
                    <a:pt x="10841" y="20036"/>
                  </a:lnTo>
                  <a:lnTo>
                    <a:pt x="10882" y="20094"/>
                  </a:lnTo>
                  <a:lnTo>
                    <a:pt x="10923" y="20210"/>
                  </a:lnTo>
                  <a:lnTo>
                    <a:pt x="10923" y="20268"/>
                  </a:lnTo>
                  <a:lnTo>
                    <a:pt x="10964" y="20326"/>
                  </a:lnTo>
                  <a:lnTo>
                    <a:pt x="10964" y="20500"/>
                  </a:lnTo>
                  <a:lnTo>
                    <a:pt x="10471" y="20847"/>
                  </a:lnTo>
                  <a:lnTo>
                    <a:pt x="10471" y="20905"/>
                  </a:lnTo>
                  <a:lnTo>
                    <a:pt x="10554" y="20963"/>
                  </a:lnTo>
                  <a:lnTo>
                    <a:pt x="10677" y="21137"/>
                  </a:lnTo>
                  <a:lnTo>
                    <a:pt x="10841" y="21137"/>
                  </a:lnTo>
                  <a:lnTo>
                    <a:pt x="10964" y="21195"/>
                  </a:lnTo>
                  <a:lnTo>
                    <a:pt x="11046" y="21253"/>
                  </a:lnTo>
                  <a:lnTo>
                    <a:pt x="11170" y="21368"/>
                  </a:lnTo>
                  <a:lnTo>
                    <a:pt x="11252" y="21600"/>
                  </a:lnTo>
                  <a:lnTo>
                    <a:pt x="11252" y="21542"/>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46" name="Shape 546"/>
            <p:cNvSpPr/>
            <p:nvPr/>
          </p:nvSpPr>
          <p:spPr>
            <a:xfrm>
              <a:off x="582060" y="602205"/>
              <a:ext cx="114395" cy="639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737" y="21600"/>
                  </a:moveTo>
                  <a:lnTo>
                    <a:pt x="20057" y="14779"/>
                  </a:lnTo>
                  <a:lnTo>
                    <a:pt x="20057" y="13642"/>
                  </a:lnTo>
                  <a:lnTo>
                    <a:pt x="20674" y="13642"/>
                  </a:lnTo>
                  <a:lnTo>
                    <a:pt x="20674" y="13074"/>
                  </a:lnTo>
                  <a:lnTo>
                    <a:pt x="20983" y="13074"/>
                  </a:lnTo>
                  <a:lnTo>
                    <a:pt x="21600" y="12505"/>
                  </a:lnTo>
                  <a:lnTo>
                    <a:pt x="21600" y="11368"/>
                  </a:lnTo>
                  <a:lnTo>
                    <a:pt x="20057" y="6253"/>
                  </a:lnTo>
                  <a:lnTo>
                    <a:pt x="19749" y="5116"/>
                  </a:lnTo>
                  <a:lnTo>
                    <a:pt x="19440" y="4547"/>
                  </a:lnTo>
                  <a:lnTo>
                    <a:pt x="18823" y="3979"/>
                  </a:lnTo>
                  <a:lnTo>
                    <a:pt x="18514" y="3979"/>
                  </a:lnTo>
                  <a:lnTo>
                    <a:pt x="17897" y="0"/>
                  </a:lnTo>
                  <a:lnTo>
                    <a:pt x="17589" y="0"/>
                  </a:lnTo>
                  <a:lnTo>
                    <a:pt x="17280" y="568"/>
                  </a:lnTo>
                  <a:lnTo>
                    <a:pt x="17897" y="11937"/>
                  </a:lnTo>
                  <a:lnTo>
                    <a:pt x="17589" y="13074"/>
                  </a:lnTo>
                  <a:lnTo>
                    <a:pt x="17280" y="14779"/>
                  </a:lnTo>
                  <a:lnTo>
                    <a:pt x="16354" y="15916"/>
                  </a:lnTo>
                  <a:lnTo>
                    <a:pt x="15737" y="16484"/>
                  </a:lnTo>
                  <a:lnTo>
                    <a:pt x="15429" y="16484"/>
                  </a:lnTo>
                  <a:lnTo>
                    <a:pt x="15429" y="15916"/>
                  </a:lnTo>
                  <a:lnTo>
                    <a:pt x="14811" y="15916"/>
                  </a:lnTo>
                  <a:lnTo>
                    <a:pt x="14194" y="15347"/>
                  </a:lnTo>
                  <a:lnTo>
                    <a:pt x="13886" y="13642"/>
                  </a:lnTo>
                  <a:lnTo>
                    <a:pt x="13577" y="12505"/>
                  </a:lnTo>
                  <a:lnTo>
                    <a:pt x="12960" y="11368"/>
                  </a:lnTo>
                  <a:lnTo>
                    <a:pt x="12651" y="11368"/>
                  </a:lnTo>
                  <a:lnTo>
                    <a:pt x="12343" y="10800"/>
                  </a:lnTo>
                  <a:lnTo>
                    <a:pt x="5863" y="13642"/>
                  </a:lnTo>
                  <a:lnTo>
                    <a:pt x="5554" y="13074"/>
                  </a:lnTo>
                  <a:lnTo>
                    <a:pt x="5554" y="12505"/>
                  </a:lnTo>
                  <a:lnTo>
                    <a:pt x="5246" y="11937"/>
                  </a:lnTo>
                  <a:lnTo>
                    <a:pt x="3394" y="11937"/>
                  </a:lnTo>
                  <a:lnTo>
                    <a:pt x="3086" y="11368"/>
                  </a:lnTo>
                  <a:lnTo>
                    <a:pt x="3086" y="10800"/>
                  </a:lnTo>
                  <a:lnTo>
                    <a:pt x="2469" y="9663"/>
                  </a:lnTo>
                  <a:lnTo>
                    <a:pt x="617" y="9095"/>
                  </a:lnTo>
                  <a:lnTo>
                    <a:pt x="0" y="9663"/>
                  </a:lnTo>
                  <a:lnTo>
                    <a:pt x="0" y="10800"/>
                  </a:lnTo>
                  <a:lnTo>
                    <a:pt x="617" y="11937"/>
                  </a:lnTo>
                  <a:lnTo>
                    <a:pt x="926" y="13074"/>
                  </a:lnTo>
                  <a:lnTo>
                    <a:pt x="2160" y="15347"/>
                  </a:lnTo>
                  <a:lnTo>
                    <a:pt x="4011" y="16484"/>
                  </a:lnTo>
                  <a:lnTo>
                    <a:pt x="6171" y="16484"/>
                  </a:lnTo>
                  <a:lnTo>
                    <a:pt x="8331" y="17053"/>
                  </a:lnTo>
                  <a:lnTo>
                    <a:pt x="10491" y="16484"/>
                  </a:lnTo>
                  <a:lnTo>
                    <a:pt x="12343" y="17621"/>
                  </a:lnTo>
                  <a:lnTo>
                    <a:pt x="13886" y="20463"/>
                  </a:lnTo>
                  <a:lnTo>
                    <a:pt x="15737" y="21600"/>
                  </a:lnTo>
                  <a:close/>
                </a:path>
              </a:pathLst>
            </a:custGeom>
            <a:solidFill>
              <a:srgbClr val="000000"/>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47" name="Shape 547"/>
            <p:cNvSpPr/>
            <p:nvPr/>
          </p:nvSpPr>
          <p:spPr>
            <a:xfrm>
              <a:off x="491218" y="558470"/>
              <a:ext cx="63927" cy="504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37" y="21600"/>
                  </a:moveTo>
                  <a:lnTo>
                    <a:pt x="8526" y="19440"/>
                  </a:lnTo>
                  <a:lnTo>
                    <a:pt x="8526" y="15840"/>
                  </a:lnTo>
                  <a:lnTo>
                    <a:pt x="9663" y="12960"/>
                  </a:lnTo>
                  <a:lnTo>
                    <a:pt x="11368" y="10800"/>
                  </a:lnTo>
                  <a:lnTo>
                    <a:pt x="11937" y="10800"/>
                  </a:lnTo>
                  <a:lnTo>
                    <a:pt x="12505" y="10080"/>
                  </a:lnTo>
                  <a:lnTo>
                    <a:pt x="13074" y="10800"/>
                  </a:lnTo>
                  <a:lnTo>
                    <a:pt x="14779" y="10800"/>
                  </a:lnTo>
                  <a:lnTo>
                    <a:pt x="15347" y="11520"/>
                  </a:lnTo>
                  <a:lnTo>
                    <a:pt x="19895" y="10080"/>
                  </a:lnTo>
                  <a:lnTo>
                    <a:pt x="21032" y="7200"/>
                  </a:lnTo>
                  <a:lnTo>
                    <a:pt x="21600" y="5040"/>
                  </a:lnTo>
                  <a:lnTo>
                    <a:pt x="21600" y="0"/>
                  </a:lnTo>
                  <a:lnTo>
                    <a:pt x="19326" y="1440"/>
                  </a:lnTo>
                  <a:lnTo>
                    <a:pt x="16484" y="2880"/>
                  </a:lnTo>
                  <a:lnTo>
                    <a:pt x="13074" y="5760"/>
                  </a:lnTo>
                  <a:lnTo>
                    <a:pt x="10800" y="8640"/>
                  </a:lnTo>
                  <a:lnTo>
                    <a:pt x="7958" y="11520"/>
                  </a:lnTo>
                  <a:lnTo>
                    <a:pt x="2842" y="18000"/>
                  </a:lnTo>
                  <a:lnTo>
                    <a:pt x="0" y="20160"/>
                  </a:lnTo>
                  <a:lnTo>
                    <a:pt x="0" y="21600"/>
                  </a:lnTo>
                  <a:lnTo>
                    <a:pt x="1137"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48" name="Shape 548"/>
            <p:cNvSpPr/>
            <p:nvPr/>
          </p:nvSpPr>
          <p:spPr>
            <a:xfrm>
              <a:off x="770473" y="518098"/>
              <a:ext cx="53833" cy="538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855" y="21600"/>
                  </a:moveTo>
                  <a:lnTo>
                    <a:pt x="21600" y="17550"/>
                  </a:lnTo>
                  <a:lnTo>
                    <a:pt x="21600" y="16200"/>
                  </a:lnTo>
                  <a:lnTo>
                    <a:pt x="19636" y="16200"/>
                  </a:lnTo>
                  <a:lnTo>
                    <a:pt x="18327" y="16875"/>
                  </a:lnTo>
                  <a:lnTo>
                    <a:pt x="16364" y="17550"/>
                  </a:lnTo>
                  <a:lnTo>
                    <a:pt x="9164" y="16200"/>
                  </a:lnTo>
                  <a:lnTo>
                    <a:pt x="7855" y="12150"/>
                  </a:lnTo>
                  <a:lnTo>
                    <a:pt x="7855" y="8100"/>
                  </a:lnTo>
                  <a:lnTo>
                    <a:pt x="16364" y="3375"/>
                  </a:lnTo>
                  <a:lnTo>
                    <a:pt x="17673" y="2700"/>
                  </a:lnTo>
                  <a:lnTo>
                    <a:pt x="18327" y="2025"/>
                  </a:lnTo>
                  <a:lnTo>
                    <a:pt x="18982" y="675"/>
                  </a:lnTo>
                  <a:lnTo>
                    <a:pt x="18982" y="0"/>
                  </a:lnTo>
                  <a:lnTo>
                    <a:pt x="2618" y="2025"/>
                  </a:lnTo>
                  <a:lnTo>
                    <a:pt x="655" y="5400"/>
                  </a:lnTo>
                  <a:lnTo>
                    <a:pt x="0" y="9450"/>
                  </a:lnTo>
                  <a:lnTo>
                    <a:pt x="0" y="18900"/>
                  </a:lnTo>
                  <a:lnTo>
                    <a:pt x="655" y="19575"/>
                  </a:lnTo>
                  <a:lnTo>
                    <a:pt x="3273" y="19575"/>
                  </a:lnTo>
                  <a:lnTo>
                    <a:pt x="4582" y="20925"/>
                  </a:lnTo>
                  <a:lnTo>
                    <a:pt x="5891" y="21600"/>
                  </a:lnTo>
                  <a:lnTo>
                    <a:pt x="7855" y="21600"/>
                  </a:lnTo>
                  <a:close/>
                </a:path>
              </a:pathLst>
            </a:custGeom>
            <a:solidFill>
              <a:srgbClr val="000000"/>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49" name="Shape 549"/>
            <p:cNvSpPr/>
            <p:nvPr/>
          </p:nvSpPr>
          <p:spPr>
            <a:xfrm>
              <a:off x="571967" y="491184"/>
              <a:ext cx="50468" cy="504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97" y="21600"/>
                  </a:moveTo>
                  <a:lnTo>
                    <a:pt x="21600" y="15641"/>
                  </a:lnTo>
                  <a:lnTo>
                    <a:pt x="20903" y="14152"/>
                  </a:lnTo>
                  <a:lnTo>
                    <a:pt x="18813" y="13407"/>
                  </a:lnTo>
                  <a:lnTo>
                    <a:pt x="17419" y="11917"/>
                  </a:lnTo>
                  <a:lnTo>
                    <a:pt x="16723" y="9683"/>
                  </a:lnTo>
                  <a:lnTo>
                    <a:pt x="19510" y="4469"/>
                  </a:lnTo>
                  <a:lnTo>
                    <a:pt x="19510" y="0"/>
                  </a:lnTo>
                  <a:lnTo>
                    <a:pt x="0" y="21600"/>
                  </a:lnTo>
                  <a:lnTo>
                    <a:pt x="697"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50" name="Shape 550"/>
            <p:cNvSpPr/>
            <p:nvPr/>
          </p:nvSpPr>
          <p:spPr>
            <a:xfrm>
              <a:off x="457573" y="225406"/>
              <a:ext cx="316265" cy="2792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761" y="21468"/>
                  </a:moveTo>
                  <a:lnTo>
                    <a:pt x="4877" y="21337"/>
                  </a:lnTo>
                  <a:lnTo>
                    <a:pt x="5226" y="21337"/>
                  </a:lnTo>
                  <a:lnTo>
                    <a:pt x="6039" y="20546"/>
                  </a:lnTo>
                  <a:lnTo>
                    <a:pt x="6968" y="19624"/>
                  </a:lnTo>
                  <a:lnTo>
                    <a:pt x="7897" y="18966"/>
                  </a:lnTo>
                  <a:lnTo>
                    <a:pt x="8710" y="18307"/>
                  </a:lnTo>
                  <a:lnTo>
                    <a:pt x="9639" y="17517"/>
                  </a:lnTo>
                  <a:lnTo>
                    <a:pt x="10568" y="16990"/>
                  </a:lnTo>
                  <a:lnTo>
                    <a:pt x="11613" y="16332"/>
                  </a:lnTo>
                  <a:lnTo>
                    <a:pt x="12542" y="15805"/>
                  </a:lnTo>
                  <a:lnTo>
                    <a:pt x="12658" y="15805"/>
                  </a:lnTo>
                  <a:lnTo>
                    <a:pt x="12774" y="15937"/>
                  </a:lnTo>
                  <a:lnTo>
                    <a:pt x="13006" y="15541"/>
                  </a:lnTo>
                  <a:lnTo>
                    <a:pt x="13006" y="15410"/>
                  </a:lnTo>
                  <a:lnTo>
                    <a:pt x="13123" y="15278"/>
                  </a:lnTo>
                  <a:lnTo>
                    <a:pt x="13587" y="15278"/>
                  </a:lnTo>
                  <a:lnTo>
                    <a:pt x="13587" y="15146"/>
                  </a:lnTo>
                  <a:lnTo>
                    <a:pt x="13703" y="15015"/>
                  </a:lnTo>
                  <a:lnTo>
                    <a:pt x="14400" y="13961"/>
                  </a:lnTo>
                  <a:lnTo>
                    <a:pt x="15213" y="13039"/>
                  </a:lnTo>
                  <a:lnTo>
                    <a:pt x="16026" y="11985"/>
                  </a:lnTo>
                  <a:lnTo>
                    <a:pt x="18813" y="9220"/>
                  </a:lnTo>
                  <a:lnTo>
                    <a:pt x="19858" y="8429"/>
                  </a:lnTo>
                  <a:lnTo>
                    <a:pt x="20787" y="7902"/>
                  </a:lnTo>
                  <a:lnTo>
                    <a:pt x="21019" y="8034"/>
                  </a:lnTo>
                  <a:lnTo>
                    <a:pt x="21019" y="8166"/>
                  </a:lnTo>
                  <a:lnTo>
                    <a:pt x="19858" y="9483"/>
                  </a:lnTo>
                  <a:lnTo>
                    <a:pt x="18697" y="10932"/>
                  </a:lnTo>
                  <a:lnTo>
                    <a:pt x="17535" y="12249"/>
                  </a:lnTo>
                  <a:lnTo>
                    <a:pt x="16258" y="13302"/>
                  </a:lnTo>
                  <a:lnTo>
                    <a:pt x="15097" y="14488"/>
                  </a:lnTo>
                  <a:lnTo>
                    <a:pt x="13703" y="15541"/>
                  </a:lnTo>
                  <a:lnTo>
                    <a:pt x="12542" y="16595"/>
                  </a:lnTo>
                  <a:lnTo>
                    <a:pt x="11265" y="17780"/>
                  </a:lnTo>
                  <a:lnTo>
                    <a:pt x="8594" y="20283"/>
                  </a:lnTo>
                  <a:lnTo>
                    <a:pt x="8594" y="20546"/>
                  </a:lnTo>
                  <a:lnTo>
                    <a:pt x="8710" y="20810"/>
                  </a:lnTo>
                  <a:lnTo>
                    <a:pt x="8826" y="20941"/>
                  </a:lnTo>
                  <a:lnTo>
                    <a:pt x="10684" y="19624"/>
                  </a:lnTo>
                  <a:lnTo>
                    <a:pt x="11845" y="18834"/>
                  </a:lnTo>
                  <a:lnTo>
                    <a:pt x="12077" y="18966"/>
                  </a:lnTo>
                  <a:lnTo>
                    <a:pt x="12194" y="19229"/>
                  </a:lnTo>
                  <a:lnTo>
                    <a:pt x="12194" y="19361"/>
                  </a:lnTo>
                  <a:lnTo>
                    <a:pt x="12310" y="19624"/>
                  </a:lnTo>
                  <a:lnTo>
                    <a:pt x="12658" y="19624"/>
                  </a:lnTo>
                  <a:lnTo>
                    <a:pt x="12658" y="19361"/>
                  </a:lnTo>
                  <a:lnTo>
                    <a:pt x="12542" y="19361"/>
                  </a:lnTo>
                  <a:lnTo>
                    <a:pt x="12542" y="19229"/>
                  </a:lnTo>
                  <a:lnTo>
                    <a:pt x="12426" y="19098"/>
                  </a:lnTo>
                  <a:lnTo>
                    <a:pt x="12426" y="18307"/>
                  </a:lnTo>
                  <a:lnTo>
                    <a:pt x="18813" y="12907"/>
                  </a:lnTo>
                  <a:lnTo>
                    <a:pt x="20555" y="11063"/>
                  </a:lnTo>
                  <a:lnTo>
                    <a:pt x="21600" y="0"/>
                  </a:lnTo>
                  <a:lnTo>
                    <a:pt x="0" y="19361"/>
                  </a:lnTo>
                  <a:lnTo>
                    <a:pt x="0" y="20151"/>
                  </a:lnTo>
                  <a:lnTo>
                    <a:pt x="116" y="20283"/>
                  </a:lnTo>
                  <a:lnTo>
                    <a:pt x="1045" y="19888"/>
                  </a:lnTo>
                  <a:lnTo>
                    <a:pt x="1974" y="19098"/>
                  </a:lnTo>
                  <a:lnTo>
                    <a:pt x="2787" y="18307"/>
                  </a:lnTo>
                  <a:lnTo>
                    <a:pt x="3832" y="17780"/>
                  </a:lnTo>
                  <a:lnTo>
                    <a:pt x="5110" y="16463"/>
                  </a:lnTo>
                  <a:lnTo>
                    <a:pt x="7432" y="14356"/>
                  </a:lnTo>
                  <a:lnTo>
                    <a:pt x="8710" y="13434"/>
                  </a:lnTo>
                  <a:lnTo>
                    <a:pt x="9871" y="12512"/>
                  </a:lnTo>
                  <a:lnTo>
                    <a:pt x="11032" y="11459"/>
                  </a:lnTo>
                  <a:lnTo>
                    <a:pt x="12310" y="10405"/>
                  </a:lnTo>
                  <a:lnTo>
                    <a:pt x="13471" y="9220"/>
                  </a:lnTo>
                  <a:lnTo>
                    <a:pt x="14516" y="8429"/>
                  </a:lnTo>
                  <a:lnTo>
                    <a:pt x="15445" y="7902"/>
                  </a:lnTo>
                  <a:lnTo>
                    <a:pt x="16258" y="7112"/>
                  </a:lnTo>
                  <a:lnTo>
                    <a:pt x="17419" y="6454"/>
                  </a:lnTo>
                  <a:lnTo>
                    <a:pt x="16258" y="7639"/>
                  </a:lnTo>
                  <a:lnTo>
                    <a:pt x="15213" y="8956"/>
                  </a:lnTo>
                  <a:lnTo>
                    <a:pt x="13123" y="11063"/>
                  </a:lnTo>
                  <a:lnTo>
                    <a:pt x="11845" y="11985"/>
                  </a:lnTo>
                  <a:lnTo>
                    <a:pt x="10684" y="12907"/>
                  </a:lnTo>
                  <a:lnTo>
                    <a:pt x="9639" y="13961"/>
                  </a:lnTo>
                  <a:lnTo>
                    <a:pt x="8361" y="14883"/>
                  </a:lnTo>
                  <a:lnTo>
                    <a:pt x="3832" y="19098"/>
                  </a:lnTo>
                  <a:lnTo>
                    <a:pt x="3832" y="20415"/>
                  </a:lnTo>
                  <a:lnTo>
                    <a:pt x="9290" y="16068"/>
                  </a:lnTo>
                  <a:lnTo>
                    <a:pt x="11032" y="14356"/>
                  </a:lnTo>
                  <a:lnTo>
                    <a:pt x="11497" y="14356"/>
                  </a:lnTo>
                  <a:lnTo>
                    <a:pt x="10916" y="15410"/>
                  </a:lnTo>
                  <a:lnTo>
                    <a:pt x="9987" y="16200"/>
                  </a:lnTo>
                  <a:lnTo>
                    <a:pt x="9174" y="16990"/>
                  </a:lnTo>
                  <a:lnTo>
                    <a:pt x="8361" y="18044"/>
                  </a:lnTo>
                  <a:lnTo>
                    <a:pt x="7897" y="18307"/>
                  </a:lnTo>
                  <a:lnTo>
                    <a:pt x="7432" y="18834"/>
                  </a:lnTo>
                  <a:lnTo>
                    <a:pt x="6968" y="19229"/>
                  </a:lnTo>
                  <a:lnTo>
                    <a:pt x="6503" y="19493"/>
                  </a:lnTo>
                  <a:lnTo>
                    <a:pt x="6155" y="20151"/>
                  </a:lnTo>
                  <a:lnTo>
                    <a:pt x="5574" y="20546"/>
                  </a:lnTo>
                  <a:lnTo>
                    <a:pt x="5110" y="21205"/>
                  </a:lnTo>
                  <a:lnTo>
                    <a:pt x="4645" y="21600"/>
                  </a:lnTo>
                  <a:lnTo>
                    <a:pt x="4761" y="21468"/>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51" name="Shape 551"/>
            <p:cNvSpPr/>
            <p:nvPr/>
          </p:nvSpPr>
          <p:spPr>
            <a:xfrm>
              <a:off x="329722" y="74014"/>
              <a:ext cx="447481" cy="4070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721" y="21511"/>
                  </a:moveTo>
                  <a:lnTo>
                    <a:pt x="3964" y="21511"/>
                  </a:lnTo>
                  <a:lnTo>
                    <a:pt x="9465" y="16889"/>
                  </a:lnTo>
                  <a:lnTo>
                    <a:pt x="10436" y="16356"/>
                  </a:lnTo>
                  <a:lnTo>
                    <a:pt x="11245" y="15733"/>
                  </a:lnTo>
                  <a:lnTo>
                    <a:pt x="11973" y="15111"/>
                  </a:lnTo>
                  <a:lnTo>
                    <a:pt x="12863" y="14311"/>
                  </a:lnTo>
                  <a:lnTo>
                    <a:pt x="13591" y="13600"/>
                  </a:lnTo>
                  <a:lnTo>
                    <a:pt x="14400" y="12800"/>
                  </a:lnTo>
                  <a:lnTo>
                    <a:pt x="15290" y="12089"/>
                  </a:lnTo>
                  <a:lnTo>
                    <a:pt x="16099" y="11467"/>
                  </a:lnTo>
                  <a:lnTo>
                    <a:pt x="19416" y="8267"/>
                  </a:lnTo>
                  <a:lnTo>
                    <a:pt x="21196" y="7022"/>
                  </a:lnTo>
                  <a:lnTo>
                    <a:pt x="21438" y="3111"/>
                  </a:lnTo>
                  <a:lnTo>
                    <a:pt x="19739" y="4622"/>
                  </a:lnTo>
                  <a:lnTo>
                    <a:pt x="19578" y="4622"/>
                  </a:lnTo>
                  <a:lnTo>
                    <a:pt x="19578" y="4444"/>
                  </a:lnTo>
                  <a:lnTo>
                    <a:pt x="19901" y="3733"/>
                  </a:lnTo>
                  <a:lnTo>
                    <a:pt x="20387" y="3289"/>
                  </a:lnTo>
                  <a:lnTo>
                    <a:pt x="21519" y="2400"/>
                  </a:lnTo>
                  <a:lnTo>
                    <a:pt x="21600" y="2400"/>
                  </a:lnTo>
                  <a:lnTo>
                    <a:pt x="21600" y="2222"/>
                  </a:lnTo>
                  <a:lnTo>
                    <a:pt x="21519" y="2133"/>
                  </a:lnTo>
                  <a:lnTo>
                    <a:pt x="11730" y="9333"/>
                  </a:lnTo>
                  <a:lnTo>
                    <a:pt x="10598" y="10222"/>
                  </a:lnTo>
                  <a:lnTo>
                    <a:pt x="10031" y="10756"/>
                  </a:lnTo>
                  <a:lnTo>
                    <a:pt x="9465" y="11111"/>
                  </a:lnTo>
                  <a:lnTo>
                    <a:pt x="8899" y="11644"/>
                  </a:lnTo>
                  <a:lnTo>
                    <a:pt x="8252" y="12089"/>
                  </a:lnTo>
                  <a:lnTo>
                    <a:pt x="7685" y="12444"/>
                  </a:lnTo>
                  <a:lnTo>
                    <a:pt x="7038" y="12800"/>
                  </a:lnTo>
                  <a:lnTo>
                    <a:pt x="7443" y="12267"/>
                  </a:lnTo>
                  <a:lnTo>
                    <a:pt x="7766" y="11822"/>
                  </a:lnTo>
                  <a:lnTo>
                    <a:pt x="8171" y="11378"/>
                  </a:lnTo>
                  <a:lnTo>
                    <a:pt x="9142" y="10489"/>
                  </a:lnTo>
                  <a:lnTo>
                    <a:pt x="9546" y="10133"/>
                  </a:lnTo>
                  <a:lnTo>
                    <a:pt x="10112" y="9689"/>
                  </a:lnTo>
                  <a:lnTo>
                    <a:pt x="10598" y="9422"/>
                  </a:lnTo>
                  <a:lnTo>
                    <a:pt x="11164" y="9156"/>
                  </a:lnTo>
                  <a:lnTo>
                    <a:pt x="11649" y="8889"/>
                  </a:lnTo>
                  <a:lnTo>
                    <a:pt x="11973" y="8622"/>
                  </a:lnTo>
                  <a:lnTo>
                    <a:pt x="12378" y="8089"/>
                  </a:lnTo>
                  <a:lnTo>
                    <a:pt x="21519" y="1067"/>
                  </a:lnTo>
                  <a:lnTo>
                    <a:pt x="21600" y="0"/>
                  </a:lnTo>
                  <a:lnTo>
                    <a:pt x="21034" y="356"/>
                  </a:lnTo>
                  <a:lnTo>
                    <a:pt x="20467" y="800"/>
                  </a:lnTo>
                  <a:lnTo>
                    <a:pt x="19820" y="1333"/>
                  </a:lnTo>
                  <a:lnTo>
                    <a:pt x="19173" y="1689"/>
                  </a:lnTo>
                  <a:lnTo>
                    <a:pt x="18607" y="2222"/>
                  </a:lnTo>
                  <a:lnTo>
                    <a:pt x="17312" y="3111"/>
                  </a:lnTo>
                  <a:lnTo>
                    <a:pt x="16746" y="3556"/>
                  </a:lnTo>
                  <a:lnTo>
                    <a:pt x="15775" y="4356"/>
                  </a:lnTo>
                  <a:lnTo>
                    <a:pt x="14885" y="5067"/>
                  </a:lnTo>
                  <a:lnTo>
                    <a:pt x="13915" y="5778"/>
                  </a:lnTo>
                  <a:lnTo>
                    <a:pt x="13025" y="6400"/>
                  </a:lnTo>
                  <a:lnTo>
                    <a:pt x="12216" y="7111"/>
                  </a:lnTo>
                  <a:lnTo>
                    <a:pt x="11245" y="7733"/>
                  </a:lnTo>
                  <a:lnTo>
                    <a:pt x="9465" y="9156"/>
                  </a:lnTo>
                  <a:lnTo>
                    <a:pt x="8980" y="9511"/>
                  </a:lnTo>
                  <a:lnTo>
                    <a:pt x="8171" y="10044"/>
                  </a:lnTo>
                  <a:lnTo>
                    <a:pt x="7685" y="10311"/>
                  </a:lnTo>
                  <a:lnTo>
                    <a:pt x="7362" y="10667"/>
                  </a:lnTo>
                  <a:lnTo>
                    <a:pt x="6876" y="10933"/>
                  </a:lnTo>
                  <a:lnTo>
                    <a:pt x="6067" y="11467"/>
                  </a:lnTo>
                  <a:lnTo>
                    <a:pt x="4449" y="12889"/>
                  </a:lnTo>
                  <a:lnTo>
                    <a:pt x="3721" y="13511"/>
                  </a:lnTo>
                  <a:lnTo>
                    <a:pt x="2831" y="14133"/>
                  </a:lnTo>
                  <a:lnTo>
                    <a:pt x="2103" y="14756"/>
                  </a:lnTo>
                  <a:lnTo>
                    <a:pt x="1375" y="15467"/>
                  </a:lnTo>
                  <a:lnTo>
                    <a:pt x="647" y="16089"/>
                  </a:lnTo>
                  <a:lnTo>
                    <a:pt x="0" y="16800"/>
                  </a:lnTo>
                  <a:lnTo>
                    <a:pt x="0" y="16978"/>
                  </a:lnTo>
                  <a:lnTo>
                    <a:pt x="162" y="17156"/>
                  </a:lnTo>
                  <a:lnTo>
                    <a:pt x="2589" y="15378"/>
                  </a:lnTo>
                  <a:lnTo>
                    <a:pt x="3640" y="14844"/>
                  </a:lnTo>
                  <a:lnTo>
                    <a:pt x="3640" y="14756"/>
                  </a:lnTo>
                  <a:lnTo>
                    <a:pt x="3721" y="14756"/>
                  </a:lnTo>
                  <a:lnTo>
                    <a:pt x="3721" y="14578"/>
                  </a:lnTo>
                  <a:lnTo>
                    <a:pt x="3802" y="14489"/>
                  </a:lnTo>
                  <a:lnTo>
                    <a:pt x="6796" y="12444"/>
                  </a:lnTo>
                  <a:lnTo>
                    <a:pt x="6876" y="12444"/>
                  </a:lnTo>
                  <a:lnTo>
                    <a:pt x="6957" y="12533"/>
                  </a:lnTo>
                  <a:lnTo>
                    <a:pt x="6957" y="12711"/>
                  </a:lnTo>
                  <a:lnTo>
                    <a:pt x="7038" y="12800"/>
                  </a:lnTo>
                  <a:lnTo>
                    <a:pt x="7038" y="12889"/>
                  </a:lnTo>
                  <a:lnTo>
                    <a:pt x="6957" y="12978"/>
                  </a:lnTo>
                  <a:lnTo>
                    <a:pt x="6876" y="12978"/>
                  </a:lnTo>
                  <a:lnTo>
                    <a:pt x="6796" y="13067"/>
                  </a:lnTo>
                  <a:lnTo>
                    <a:pt x="6715" y="13067"/>
                  </a:lnTo>
                  <a:lnTo>
                    <a:pt x="6715" y="13156"/>
                  </a:lnTo>
                  <a:lnTo>
                    <a:pt x="6553" y="13244"/>
                  </a:lnTo>
                  <a:lnTo>
                    <a:pt x="6391" y="13244"/>
                  </a:lnTo>
                  <a:lnTo>
                    <a:pt x="6310" y="13422"/>
                  </a:lnTo>
                  <a:lnTo>
                    <a:pt x="5744" y="14044"/>
                  </a:lnTo>
                  <a:lnTo>
                    <a:pt x="5097" y="14489"/>
                  </a:lnTo>
                  <a:lnTo>
                    <a:pt x="4449" y="15022"/>
                  </a:lnTo>
                  <a:lnTo>
                    <a:pt x="3802" y="15644"/>
                  </a:lnTo>
                  <a:lnTo>
                    <a:pt x="3074" y="16178"/>
                  </a:lnTo>
                  <a:lnTo>
                    <a:pt x="2427" y="16622"/>
                  </a:lnTo>
                  <a:lnTo>
                    <a:pt x="1780" y="17244"/>
                  </a:lnTo>
                  <a:lnTo>
                    <a:pt x="1213" y="17956"/>
                  </a:lnTo>
                  <a:lnTo>
                    <a:pt x="1133" y="18133"/>
                  </a:lnTo>
                  <a:lnTo>
                    <a:pt x="1133" y="18311"/>
                  </a:lnTo>
                  <a:lnTo>
                    <a:pt x="1213" y="18400"/>
                  </a:lnTo>
                  <a:lnTo>
                    <a:pt x="1456" y="18489"/>
                  </a:lnTo>
                  <a:lnTo>
                    <a:pt x="1861" y="18400"/>
                  </a:lnTo>
                  <a:lnTo>
                    <a:pt x="2103" y="18222"/>
                  </a:lnTo>
                  <a:lnTo>
                    <a:pt x="2427" y="17956"/>
                  </a:lnTo>
                  <a:lnTo>
                    <a:pt x="3236" y="17156"/>
                  </a:lnTo>
                  <a:lnTo>
                    <a:pt x="4045" y="16444"/>
                  </a:lnTo>
                  <a:lnTo>
                    <a:pt x="5016" y="15822"/>
                  </a:lnTo>
                  <a:lnTo>
                    <a:pt x="5906" y="15200"/>
                  </a:lnTo>
                  <a:lnTo>
                    <a:pt x="6876" y="14578"/>
                  </a:lnTo>
                  <a:lnTo>
                    <a:pt x="7685" y="14044"/>
                  </a:lnTo>
                  <a:lnTo>
                    <a:pt x="8575" y="13244"/>
                  </a:lnTo>
                  <a:lnTo>
                    <a:pt x="9303" y="12533"/>
                  </a:lnTo>
                  <a:lnTo>
                    <a:pt x="9951" y="12000"/>
                  </a:lnTo>
                  <a:lnTo>
                    <a:pt x="10679" y="11467"/>
                  </a:lnTo>
                  <a:lnTo>
                    <a:pt x="11245" y="10933"/>
                  </a:lnTo>
                  <a:lnTo>
                    <a:pt x="11892" y="10400"/>
                  </a:lnTo>
                  <a:lnTo>
                    <a:pt x="12539" y="9778"/>
                  </a:lnTo>
                  <a:lnTo>
                    <a:pt x="13187" y="9333"/>
                  </a:lnTo>
                  <a:lnTo>
                    <a:pt x="13753" y="8800"/>
                  </a:lnTo>
                  <a:lnTo>
                    <a:pt x="14400" y="8267"/>
                  </a:lnTo>
                  <a:lnTo>
                    <a:pt x="14643" y="8267"/>
                  </a:lnTo>
                  <a:lnTo>
                    <a:pt x="14724" y="8356"/>
                  </a:lnTo>
                  <a:lnTo>
                    <a:pt x="15047" y="8000"/>
                  </a:lnTo>
                  <a:lnTo>
                    <a:pt x="15533" y="7556"/>
                  </a:lnTo>
                  <a:lnTo>
                    <a:pt x="16261" y="6756"/>
                  </a:lnTo>
                  <a:lnTo>
                    <a:pt x="16665" y="6400"/>
                  </a:lnTo>
                  <a:lnTo>
                    <a:pt x="16989" y="6044"/>
                  </a:lnTo>
                  <a:lnTo>
                    <a:pt x="17474" y="5689"/>
                  </a:lnTo>
                  <a:lnTo>
                    <a:pt x="17879" y="5333"/>
                  </a:lnTo>
                  <a:lnTo>
                    <a:pt x="18040" y="5244"/>
                  </a:lnTo>
                  <a:lnTo>
                    <a:pt x="18202" y="5244"/>
                  </a:lnTo>
                  <a:lnTo>
                    <a:pt x="18445" y="5067"/>
                  </a:lnTo>
                  <a:lnTo>
                    <a:pt x="18607" y="5067"/>
                  </a:lnTo>
                  <a:lnTo>
                    <a:pt x="18040" y="5778"/>
                  </a:lnTo>
                  <a:lnTo>
                    <a:pt x="16099" y="7644"/>
                  </a:lnTo>
                  <a:lnTo>
                    <a:pt x="15775" y="7733"/>
                  </a:lnTo>
                  <a:lnTo>
                    <a:pt x="15613" y="7822"/>
                  </a:lnTo>
                  <a:lnTo>
                    <a:pt x="15452" y="8089"/>
                  </a:lnTo>
                  <a:lnTo>
                    <a:pt x="15290" y="8178"/>
                  </a:lnTo>
                  <a:lnTo>
                    <a:pt x="14804" y="8711"/>
                  </a:lnTo>
                  <a:lnTo>
                    <a:pt x="14319" y="9067"/>
                  </a:lnTo>
                  <a:lnTo>
                    <a:pt x="13591" y="9867"/>
                  </a:lnTo>
                  <a:lnTo>
                    <a:pt x="13106" y="10311"/>
                  </a:lnTo>
                  <a:lnTo>
                    <a:pt x="12701" y="10667"/>
                  </a:lnTo>
                  <a:lnTo>
                    <a:pt x="12378" y="11022"/>
                  </a:lnTo>
                  <a:lnTo>
                    <a:pt x="11892" y="11467"/>
                  </a:lnTo>
                  <a:lnTo>
                    <a:pt x="10679" y="12356"/>
                  </a:lnTo>
                  <a:lnTo>
                    <a:pt x="9546" y="13244"/>
                  </a:lnTo>
                  <a:lnTo>
                    <a:pt x="8333" y="14311"/>
                  </a:lnTo>
                  <a:lnTo>
                    <a:pt x="7281" y="15378"/>
                  </a:lnTo>
                  <a:lnTo>
                    <a:pt x="6067" y="16356"/>
                  </a:lnTo>
                  <a:lnTo>
                    <a:pt x="4935" y="17422"/>
                  </a:lnTo>
                  <a:lnTo>
                    <a:pt x="3721" y="18311"/>
                  </a:lnTo>
                  <a:lnTo>
                    <a:pt x="2508" y="19111"/>
                  </a:lnTo>
                  <a:lnTo>
                    <a:pt x="2427" y="19200"/>
                  </a:lnTo>
                  <a:lnTo>
                    <a:pt x="2346" y="19200"/>
                  </a:lnTo>
                  <a:lnTo>
                    <a:pt x="2346" y="19289"/>
                  </a:lnTo>
                  <a:lnTo>
                    <a:pt x="2184" y="19467"/>
                  </a:lnTo>
                  <a:lnTo>
                    <a:pt x="2670" y="19556"/>
                  </a:lnTo>
                  <a:lnTo>
                    <a:pt x="3155" y="19289"/>
                  </a:lnTo>
                  <a:lnTo>
                    <a:pt x="3640" y="19111"/>
                  </a:lnTo>
                  <a:lnTo>
                    <a:pt x="3964" y="18844"/>
                  </a:lnTo>
                  <a:lnTo>
                    <a:pt x="4530" y="18311"/>
                  </a:lnTo>
                  <a:lnTo>
                    <a:pt x="5097" y="17956"/>
                  </a:lnTo>
                  <a:lnTo>
                    <a:pt x="5582" y="17600"/>
                  </a:lnTo>
                  <a:lnTo>
                    <a:pt x="6067" y="17156"/>
                  </a:lnTo>
                  <a:lnTo>
                    <a:pt x="6391" y="17156"/>
                  </a:lnTo>
                  <a:lnTo>
                    <a:pt x="15613" y="9867"/>
                  </a:lnTo>
                  <a:lnTo>
                    <a:pt x="16180" y="9067"/>
                  </a:lnTo>
                  <a:lnTo>
                    <a:pt x="16908" y="8356"/>
                  </a:lnTo>
                  <a:lnTo>
                    <a:pt x="17717" y="7733"/>
                  </a:lnTo>
                  <a:lnTo>
                    <a:pt x="18364" y="7111"/>
                  </a:lnTo>
                  <a:lnTo>
                    <a:pt x="19335" y="6756"/>
                  </a:lnTo>
                  <a:lnTo>
                    <a:pt x="19416" y="6489"/>
                  </a:lnTo>
                  <a:lnTo>
                    <a:pt x="19658" y="6311"/>
                  </a:lnTo>
                  <a:lnTo>
                    <a:pt x="19820" y="6222"/>
                  </a:lnTo>
                  <a:lnTo>
                    <a:pt x="19982" y="6044"/>
                  </a:lnTo>
                  <a:lnTo>
                    <a:pt x="20063" y="6044"/>
                  </a:lnTo>
                  <a:lnTo>
                    <a:pt x="20063" y="5956"/>
                  </a:lnTo>
                  <a:lnTo>
                    <a:pt x="20225" y="5778"/>
                  </a:lnTo>
                  <a:lnTo>
                    <a:pt x="20548" y="5778"/>
                  </a:lnTo>
                  <a:lnTo>
                    <a:pt x="19254" y="7111"/>
                  </a:lnTo>
                  <a:lnTo>
                    <a:pt x="17879" y="8444"/>
                  </a:lnTo>
                  <a:lnTo>
                    <a:pt x="16503" y="9689"/>
                  </a:lnTo>
                  <a:lnTo>
                    <a:pt x="14966" y="10933"/>
                  </a:lnTo>
                  <a:lnTo>
                    <a:pt x="13591" y="12267"/>
                  </a:lnTo>
                  <a:lnTo>
                    <a:pt x="12054" y="13511"/>
                  </a:lnTo>
                  <a:lnTo>
                    <a:pt x="10598" y="14756"/>
                  </a:lnTo>
                  <a:lnTo>
                    <a:pt x="9142" y="16089"/>
                  </a:lnTo>
                  <a:lnTo>
                    <a:pt x="8333" y="16622"/>
                  </a:lnTo>
                  <a:lnTo>
                    <a:pt x="8009" y="16978"/>
                  </a:lnTo>
                  <a:lnTo>
                    <a:pt x="7685" y="17244"/>
                  </a:lnTo>
                  <a:lnTo>
                    <a:pt x="7362" y="17600"/>
                  </a:lnTo>
                  <a:lnTo>
                    <a:pt x="6957" y="17867"/>
                  </a:lnTo>
                  <a:lnTo>
                    <a:pt x="6553" y="18222"/>
                  </a:lnTo>
                  <a:lnTo>
                    <a:pt x="6229" y="18400"/>
                  </a:lnTo>
                  <a:lnTo>
                    <a:pt x="5825" y="18844"/>
                  </a:lnTo>
                  <a:lnTo>
                    <a:pt x="5501" y="19111"/>
                  </a:lnTo>
                  <a:lnTo>
                    <a:pt x="5097" y="19467"/>
                  </a:lnTo>
                  <a:lnTo>
                    <a:pt x="4692" y="19733"/>
                  </a:lnTo>
                  <a:lnTo>
                    <a:pt x="4288" y="19911"/>
                  </a:lnTo>
                  <a:lnTo>
                    <a:pt x="3964" y="20356"/>
                  </a:lnTo>
                  <a:lnTo>
                    <a:pt x="3721" y="20622"/>
                  </a:lnTo>
                  <a:lnTo>
                    <a:pt x="3398" y="21156"/>
                  </a:lnTo>
                  <a:lnTo>
                    <a:pt x="3640" y="21600"/>
                  </a:lnTo>
                  <a:lnTo>
                    <a:pt x="3721" y="21511"/>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52" name="Shape 552"/>
            <p:cNvSpPr/>
            <p:nvPr/>
          </p:nvSpPr>
          <p:spPr>
            <a:xfrm>
              <a:off x="656079" y="467634"/>
              <a:ext cx="13459" cy="134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700" y="21600"/>
                  </a:moveTo>
                  <a:lnTo>
                    <a:pt x="10800" y="21600"/>
                  </a:lnTo>
                  <a:lnTo>
                    <a:pt x="13500" y="18900"/>
                  </a:lnTo>
                  <a:lnTo>
                    <a:pt x="21600" y="0"/>
                  </a:lnTo>
                  <a:lnTo>
                    <a:pt x="16200" y="0"/>
                  </a:lnTo>
                  <a:lnTo>
                    <a:pt x="10800" y="2700"/>
                  </a:lnTo>
                  <a:lnTo>
                    <a:pt x="2700" y="8100"/>
                  </a:lnTo>
                  <a:lnTo>
                    <a:pt x="0" y="13500"/>
                  </a:lnTo>
                  <a:lnTo>
                    <a:pt x="0" y="21600"/>
                  </a:lnTo>
                  <a:lnTo>
                    <a:pt x="270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53" name="Shape 553"/>
            <p:cNvSpPr/>
            <p:nvPr/>
          </p:nvSpPr>
          <p:spPr>
            <a:xfrm>
              <a:off x="686360" y="390256"/>
              <a:ext cx="74020" cy="80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558" y="21140"/>
                  </a:moveTo>
                  <a:lnTo>
                    <a:pt x="19591" y="17464"/>
                  </a:lnTo>
                  <a:lnTo>
                    <a:pt x="20093" y="17004"/>
                  </a:lnTo>
                  <a:lnTo>
                    <a:pt x="20595" y="17004"/>
                  </a:lnTo>
                  <a:lnTo>
                    <a:pt x="21098" y="16085"/>
                  </a:lnTo>
                  <a:lnTo>
                    <a:pt x="21098" y="9191"/>
                  </a:lnTo>
                  <a:lnTo>
                    <a:pt x="17079" y="11949"/>
                  </a:lnTo>
                  <a:lnTo>
                    <a:pt x="13563" y="15166"/>
                  </a:lnTo>
                  <a:lnTo>
                    <a:pt x="9544" y="17923"/>
                  </a:lnTo>
                  <a:lnTo>
                    <a:pt x="5526" y="18843"/>
                  </a:lnTo>
                  <a:lnTo>
                    <a:pt x="5526" y="18383"/>
                  </a:lnTo>
                  <a:lnTo>
                    <a:pt x="5023" y="17464"/>
                  </a:lnTo>
                  <a:lnTo>
                    <a:pt x="5023" y="17004"/>
                  </a:lnTo>
                  <a:lnTo>
                    <a:pt x="11553" y="11949"/>
                  </a:lnTo>
                  <a:lnTo>
                    <a:pt x="21098" y="5055"/>
                  </a:lnTo>
                  <a:lnTo>
                    <a:pt x="21098" y="4136"/>
                  </a:lnTo>
                  <a:lnTo>
                    <a:pt x="21600" y="3217"/>
                  </a:lnTo>
                  <a:lnTo>
                    <a:pt x="21600" y="0"/>
                  </a:lnTo>
                  <a:lnTo>
                    <a:pt x="0" y="17004"/>
                  </a:lnTo>
                  <a:lnTo>
                    <a:pt x="1005" y="17923"/>
                  </a:lnTo>
                  <a:lnTo>
                    <a:pt x="2512" y="18383"/>
                  </a:lnTo>
                  <a:lnTo>
                    <a:pt x="4521" y="18843"/>
                  </a:lnTo>
                  <a:lnTo>
                    <a:pt x="6028" y="19762"/>
                  </a:lnTo>
                  <a:lnTo>
                    <a:pt x="12056" y="21600"/>
                  </a:lnTo>
                  <a:lnTo>
                    <a:pt x="12558" y="2114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54" name="Shape 554"/>
            <p:cNvSpPr/>
            <p:nvPr/>
          </p:nvSpPr>
          <p:spPr>
            <a:xfrm>
              <a:off x="888231" y="23549"/>
              <a:ext cx="968980" cy="3532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563" y="21600"/>
                  </a:moveTo>
                  <a:lnTo>
                    <a:pt x="21600" y="21600"/>
                  </a:lnTo>
                  <a:lnTo>
                    <a:pt x="21338" y="21185"/>
                  </a:lnTo>
                  <a:lnTo>
                    <a:pt x="21038" y="20769"/>
                  </a:lnTo>
                  <a:lnTo>
                    <a:pt x="20738" y="20458"/>
                  </a:lnTo>
                  <a:lnTo>
                    <a:pt x="20400" y="20042"/>
                  </a:lnTo>
                  <a:lnTo>
                    <a:pt x="20100" y="19731"/>
                  </a:lnTo>
                  <a:lnTo>
                    <a:pt x="19763" y="19523"/>
                  </a:lnTo>
                  <a:lnTo>
                    <a:pt x="19463" y="19004"/>
                  </a:lnTo>
                  <a:lnTo>
                    <a:pt x="19163" y="18692"/>
                  </a:lnTo>
                  <a:lnTo>
                    <a:pt x="18938" y="18485"/>
                  </a:lnTo>
                  <a:lnTo>
                    <a:pt x="18675" y="18277"/>
                  </a:lnTo>
                  <a:lnTo>
                    <a:pt x="18450" y="18069"/>
                  </a:lnTo>
                  <a:lnTo>
                    <a:pt x="18300" y="17654"/>
                  </a:lnTo>
                  <a:lnTo>
                    <a:pt x="17850" y="17238"/>
                  </a:lnTo>
                  <a:lnTo>
                    <a:pt x="17588" y="17031"/>
                  </a:lnTo>
                  <a:lnTo>
                    <a:pt x="17063" y="16304"/>
                  </a:lnTo>
                  <a:lnTo>
                    <a:pt x="16725" y="15888"/>
                  </a:lnTo>
                  <a:lnTo>
                    <a:pt x="16425" y="15577"/>
                  </a:lnTo>
                  <a:lnTo>
                    <a:pt x="16088" y="15162"/>
                  </a:lnTo>
                  <a:lnTo>
                    <a:pt x="15788" y="14850"/>
                  </a:lnTo>
                  <a:lnTo>
                    <a:pt x="15450" y="14435"/>
                  </a:lnTo>
                  <a:lnTo>
                    <a:pt x="15075" y="14123"/>
                  </a:lnTo>
                  <a:lnTo>
                    <a:pt x="14738" y="13604"/>
                  </a:lnTo>
                  <a:lnTo>
                    <a:pt x="14438" y="13292"/>
                  </a:lnTo>
                  <a:lnTo>
                    <a:pt x="14138" y="12773"/>
                  </a:lnTo>
                  <a:lnTo>
                    <a:pt x="13838" y="12462"/>
                  </a:lnTo>
                  <a:lnTo>
                    <a:pt x="13538" y="11942"/>
                  </a:lnTo>
                  <a:lnTo>
                    <a:pt x="13238" y="11631"/>
                  </a:lnTo>
                  <a:lnTo>
                    <a:pt x="12938" y="11215"/>
                  </a:lnTo>
                  <a:lnTo>
                    <a:pt x="12638" y="10904"/>
                  </a:lnTo>
                  <a:lnTo>
                    <a:pt x="12338" y="10488"/>
                  </a:lnTo>
                  <a:lnTo>
                    <a:pt x="12075" y="10177"/>
                  </a:lnTo>
                  <a:lnTo>
                    <a:pt x="11850" y="9969"/>
                  </a:lnTo>
                  <a:lnTo>
                    <a:pt x="11588" y="9658"/>
                  </a:lnTo>
                  <a:lnTo>
                    <a:pt x="11363" y="9346"/>
                  </a:lnTo>
                  <a:lnTo>
                    <a:pt x="11175" y="9138"/>
                  </a:lnTo>
                  <a:lnTo>
                    <a:pt x="10913" y="8827"/>
                  </a:lnTo>
                  <a:lnTo>
                    <a:pt x="10687" y="8515"/>
                  </a:lnTo>
                  <a:lnTo>
                    <a:pt x="10462" y="8100"/>
                  </a:lnTo>
                  <a:lnTo>
                    <a:pt x="10162" y="7788"/>
                  </a:lnTo>
                  <a:lnTo>
                    <a:pt x="9900" y="7373"/>
                  </a:lnTo>
                  <a:lnTo>
                    <a:pt x="9600" y="7165"/>
                  </a:lnTo>
                  <a:lnTo>
                    <a:pt x="9337" y="6854"/>
                  </a:lnTo>
                  <a:lnTo>
                    <a:pt x="9225" y="6542"/>
                  </a:lnTo>
                  <a:lnTo>
                    <a:pt x="9075" y="6438"/>
                  </a:lnTo>
                  <a:lnTo>
                    <a:pt x="8925" y="6231"/>
                  </a:lnTo>
                  <a:lnTo>
                    <a:pt x="8775" y="6231"/>
                  </a:lnTo>
                  <a:lnTo>
                    <a:pt x="3412" y="0"/>
                  </a:lnTo>
                  <a:lnTo>
                    <a:pt x="0" y="1038"/>
                  </a:lnTo>
                  <a:lnTo>
                    <a:pt x="262" y="1454"/>
                  </a:lnTo>
                  <a:lnTo>
                    <a:pt x="487" y="1765"/>
                  </a:lnTo>
                  <a:lnTo>
                    <a:pt x="750" y="2181"/>
                  </a:lnTo>
                  <a:lnTo>
                    <a:pt x="1012" y="2492"/>
                  </a:lnTo>
                  <a:lnTo>
                    <a:pt x="1237" y="2908"/>
                  </a:lnTo>
                  <a:lnTo>
                    <a:pt x="1500" y="3219"/>
                  </a:lnTo>
                  <a:lnTo>
                    <a:pt x="1687" y="3738"/>
                  </a:lnTo>
                  <a:lnTo>
                    <a:pt x="1950" y="4050"/>
                  </a:lnTo>
                  <a:lnTo>
                    <a:pt x="2175" y="4465"/>
                  </a:lnTo>
                  <a:lnTo>
                    <a:pt x="2437" y="4777"/>
                  </a:lnTo>
                  <a:lnTo>
                    <a:pt x="2662" y="5088"/>
                  </a:lnTo>
                  <a:lnTo>
                    <a:pt x="2925" y="5504"/>
                  </a:lnTo>
                  <a:lnTo>
                    <a:pt x="3112" y="5712"/>
                  </a:lnTo>
                  <a:lnTo>
                    <a:pt x="3375" y="6127"/>
                  </a:lnTo>
                  <a:lnTo>
                    <a:pt x="3600" y="6335"/>
                  </a:lnTo>
                  <a:lnTo>
                    <a:pt x="3862" y="6646"/>
                  </a:lnTo>
                  <a:lnTo>
                    <a:pt x="4350" y="7269"/>
                  </a:lnTo>
                  <a:lnTo>
                    <a:pt x="4800" y="7788"/>
                  </a:lnTo>
                  <a:lnTo>
                    <a:pt x="5325" y="8204"/>
                  </a:lnTo>
                  <a:lnTo>
                    <a:pt x="5812" y="8723"/>
                  </a:lnTo>
                  <a:lnTo>
                    <a:pt x="6262" y="9242"/>
                  </a:lnTo>
                  <a:lnTo>
                    <a:pt x="6787" y="9658"/>
                  </a:lnTo>
                  <a:lnTo>
                    <a:pt x="7762" y="10904"/>
                  </a:lnTo>
                  <a:lnTo>
                    <a:pt x="7987" y="11215"/>
                  </a:lnTo>
                  <a:lnTo>
                    <a:pt x="8100" y="11215"/>
                  </a:lnTo>
                  <a:lnTo>
                    <a:pt x="8362" y="11735"/>
                  </a:lnTo>
                  <a:lnTo>
                    <a:pt x="8962" y="12150"/>
                  </a:lnTo>
                  <a:lnTo>
                    <a:pt x="9300" y="12565"/>
                  </a:lnTo>
                  <a:lnTo>
                    <a:pt x="9600" y="12773"/>
                  </a:lnTo>
                  <a:lnTo>
                    <a:pt x="9937" y="13085"/>
                  </a:lnTo>
                  <a:lnTo>
                    <a:pt x="10237" y="13292"/>
                  </a:lnTo>
                  <a:lnTo>
                    <a:pt x="10612" y="13604"/>
                  </a:lnTo>
                  <a:lnTo>
                    <a:pt x="10913" y="13915"/>
                  </a:lnTo>
                  <a:lnTo>
                    <a:pt x="11100" y="14123"/>
                  </a:lnTo>
                  <a:lnTo>
                    <a:pt x="11550" y="14538"/>
                  </a:lnTo>
                  <a:lnTo>
                    <a:pt x="11775" y="14850"/>
                  </a:lnTo>
                  <a:lnTo>
                    <a:pt x="12150" y="15265"/>
                  </a:lnTo>
                  <a:lnTo>
                    <a:pt x="12525" y="15785"/>
                  </a:lnTo>
                  <a:lnTo>
                    <a:pt x="12750" y="15992"/>
                  </a:lnTo>
                  <a:lnTo>
                    <a:pt x="12938" y="16304"/>
                  </a:lnTo>
                  <a:lnTo>
                    <a:pt x="13163" y="16512"/>
                  </a:lnTo>
                  <a:lnTo>
                    <a:pt x="13313" y="16615"/>
                  </a:lnTo>
                  <a:lnTo>
                    <a:pt x="13538" y="16823"/>
                  </a:lnTo>
                  <a:lnTo>
                    <a:pt x="13688" y="17031"/>
                  </a:lnTo>
                  <a:lnTo>
                    <a:pt x="13913" y="17238"/>
                  </a:lnTo>
                  <a:lnTo>
                    <a:pt x="14100" y="17342"/>
                  </a:lnTo>
                  <a:lnTo>
                    <a:pt x="14325" y="17550"/>
                  </a:lnTo>
                  <a:lnTo>
                    <a:pt x="14513" y="17862"/>
                  </a:lnTo>
                  <a:lnTo>
                    <a:pt x="14700" y="17965"/>
                  </a:lnTo>
                  <a:lnTo>
                    <a:pt x="14925" y="18173"/>
                  </a:lnTo>
                  <a:lnTo>
                    <a:pt x="15113" y="18381"/>
                  </a:lnTo>
                  <a:lnTo>
                    <a:pt x="15300" y="18485"/>
                  </a:lnTo>
                  <a:lnTo>
                    <a:pt x="15488" y="18796"/>
                  </a:lnTo>
                  <a:lnTo>
                    <a:pt x="15638" y="19004"/>
                  </a:lnTo>
                  <a:lnTo>
                    <a:pt x="15900" y="19212"/>
                  </a:lnTo>
                  <a:lnTo>
                    <a:pt x="16350" y="19835"/>
                  </a:lnTo>
                  <a:lnTo>
                    <a:pt x="16538" y="20042"/>
                  </a:lnTo>
                  <a:lnTo>
                    <a:pt x="16763" y="20458"/>
                  </a:lnTo>
                  <a:lnTo>
                    <a:pt x="16988" y="20665"/>
                  </a:lnTo>
                  <a:lnTo>
                    <a:pt x="17213" y="20977"/>
                  </a:lnTo>
                  <a:lnTo>
                    <a:pt x="17475" y="21185"/>
                  </a:lnTo>
                  <a:lnTo>
                    <a:pt x="17850" y="20977"/>
                  </a:lnTo>
                  <a:lnTo>
                    <a:pt x="18225" y="20665"/>
                  </a:lnTo>
                  <a:lnTo>
                    <a:pt x="18638" y="20562"/>
                  </a:lnTo>
                  <a:lnTo>
                    <a:pt x="19388" y="20562"/>
                  </a:lnTo>
                  <a:lnTo>
                    <a:pt x="20213" y="20769"/>
                  </a:lnTo>
                  <a:lnTo>
                    <a:pt x="20625" y="20977"/>
                  </a:lnTo>
                  <a:lnTo>
                    <a:pt x="20888" y="21185"/>
                  </a:lnTo>
                  <a:lnTo>
                    <a:pt x="21075" y="21392"/>
                  </a:lnTo>
                  <a:lnTo>
                    <a:pt x="21300" y="21496"/>
                  </a:lnTo>
                  <a:lnTo>
                    <a:pt x="21563"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55" name="Shape 555"/>
            <p:cNvSpPr/>
            <p:nvPr/>
          </p:nvSpPr>
          <p:spPr>
            <a:xfrm>
              <a:off x="299441" y="50464"/>
              <a:ext cx="477762" cy="3162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53" y="21600"/>
                  </a:moveTo>
                  <a:lnTo>
                    <a:pt x="604" y="21600"/>
                  </a:lnTo>
                  <a:lnTo>
                    <a:pt x="1359" y="20911"/>
                  </a:lnTo>
                  <a:lnTo>
                    <a:pt x="1662" y="20681"/>
                  </a:lnTo>
                  <a:lnTo>
                    <a:pt x="2039" y="20221"/>
                  </a:lnTo>
                  <a:lnTo>
                    <a:pt x="2568" y="19991"/>
                  </a:lnTo>
                  <a:lnTo>
                    <a:pt x="2945" y="19417"/>
                  </a:lnTo>
                  <a:lnTo>
                    <a:pt x="3399" y="19072"/>
                  </a:lnTo>
                  <a:lnTo>
                    <a:pt x="3852" y="18613"/>
                  </a:lnTo>
                  <a:lnTo>
                    <a:pt x="5060" y="17464"/>
                  </a:lnTo>
                  <a:lnTo>
                    <a:pt x="5589" y="16774"/>
                  </a:lnTo>
                  <a:lnTo>
                    <a:pt x="6193" y="16315"/>
                  </a:lnTo>
                  <a:lnTo>
                    <a:pt x="6722" y="15626"/>
                  </a:lnTo>
                  <a:lnTo>
                    <a:pt x="7326" y="15051"/>
                  </a:lnTo>
                  <a:lnTo>
                    <a:pt x="7855" y="14591"/>
                  </a:lnTo>
                  <a:lnTo>
                    <a:pt x="8459" y="14017"/>
                  </a:lnTo>
                  <a:lnTo>
                    <a:pt x="9365" y="13098"/>
                  </a:lnTo>
                  <a:lnTo>
                    <a:pt x="10196" y="12179"/>
                  </a:lnTo>
                  <a:lnTo>
                    <a:pt x="11102" y="11260"/>
                  </a:lnTo>
                  <a:lnTo>
                    <a:pt x="11933" y="10340"/>
                  </a:lnTo>
                  <a:lnTo>
                    <a:pt x="12915" y="9536"/>
                  </a:lnTo>
                  <a:lnTo>
                    <a:pt x="14576" y="7698"/>
                  </a:lnTo>
                  <a:lnTo>
                    <a:pt x="15407" y="6664"/>
                  </a:lnTo>
                  <a:lnTo>
                    <a:pt x="18050" y="3791"/>
                  </a:lnTo>
                  <a:lnTo>
                    <a:pt x="18579" y="3332"/>
                  </a:lnTo>
                  <a:lnTo>
                    <a:pt x="19032" y="2872"/>
                  </a:lnTo>
                  <a:lnTo>
                    <a:pt x="19561" y="2413"/>
                  </a:lnTo>
                  <a:lnTo>
                    <a:pt x="20014" y="1838"/>
                  </a:lnTo>
                  <a:lnTo>
                    <a:pt x="20543" y="1264"/>
                  </a:lnTo>
                  <a:lnTo>
                    <a:pt x="20996" y="919"/>
                  </a:lnTo>
                  <a:lnTo>
                    <a:pt x="21524" y="574"/>
                  </a:lnTo>
                  <a:lnTo>
                    <a:pt x="21524" y="345"/>
                  </a:lnTo>
                  <a:lnTo>
                    <a:pt x="21600" y="230"/>
                  </a:lnTo>
                  <a:lnTo>
                    <a:pt x="21600" y="0"/>
                  </a:lnTo>
                  <a:lnTo>
                    <a:pt x="20467" y="804"/>
                  </a:lnTo>
                  <a:lnTo>
                    <a:pt x="15785" y="5400"/>
                  </a:lnTo>
                  <a:lnTo>
                    <a:pt x="15785" y="5630"/>
                  </a:lnTo>
                  <a:lnTo>
                    <a:pt x="15709" y="5860"/>
                  </a:lnTo>
                  <a:lnTo>
                    <a:pt x="15407" y="5860"/>
                  </a:lnTo>
                  <a:lnTo>
                    <a:pt x="8006" y="12868"/>
                  </a:lnTo>
                  <a:lnTo>
                    <a:pt x="7930" y="12983"/>
                  </a:lnTo>
                  <a:lnTo>
                    <a:pt x="7930" y="13098"/>
                  </a:lnTo>
                  <a:lnTo>
                    <a:pt x="7855" y="13213"/>
                  </a:lnTo>
                  <a:lnTo>
                    <a:pt x="7401" y="13443"/>
                  </a:lnTo>
                  <a:lnTo>
                    <a:pt x="7099" y="13787"/>
                  </a:lnTo>
                  <a:lnTo>
                    <a:pt x="6646" y="14132"/>
                  </a:lnTo>
                  <a:lnTo>
                    <a:pt x="6193" y="14591"/>
                  </a:lnTo>
                  <a:lnTo>
                    <a:pt x="5815" y="14936"/>
                  </a:lnTo>
                  <a:lnTo>
                    <a:pt x="5438" y="15166"/>
                  </a:lnTo>
                  <a:lnTo>
                    <a:pt x="4985" y="15626"/>
                  </a:lnTo>
                  <a:lnTo>
                    <a:pt x="4531" y="15970"/>
                  </a:lnTo>
                  <a:lnTo>
                    <a:pt x="4229" y="16545"/>
                  </a:lnTo>
                  <a:lnTo>
                    <a:pt x="3474" y="17234"/>
                  </a:lnTo>
                  <a:lnTo>
                    <a:pt x="3097" y="17349"/>
                  </a:lnTo>
                  <a:lnTo>
                    <a:pt x="1737" y="18728"/>
                  </a:lnTo>
                  <a:lnTo>
                    <a:pt x="302" y="20681"/>
                  </a:lnTo>
                  <a:lnTo>
                    <a:pt x="0" y="21255"/>
                  </a:lnTo>
                  <a:lnTo>
                    <a:pt x="76" y="21485"/>
                  </a:lnTo>
                  <a:lnTo>
                    <a:pt x="302" y="21485"/>
                  </a:lnTo>
                  <a:lnTo>
                    <a:pt x="378" y="21600"/>
                  </a:lnTo>
                  <a:lnTo>
                    <a:pt x="453"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56" name="Shape 556"/>
            <p:cNvSpPr/>
            <p:nvPr/>
          </p:nvSpPr>
          <p:spPr>
            <a:xfrm>
              <a:off x="60561" y="26914"/>
              <a:ext cx="696455" cy="3263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30" y="21600"/>
                  </a:moveTo>
                  <a:lnTo>
                    <a:pt x="5948" y="21489"/>
                  </a:lnTo>
                  <a:lnTo>
                    <a:pt x="6365" y="21268"/>
                  </a:lnTo>
                  <a:lnTo>
                    <a:pt x="6626" y="20935"/>
                  </a:lnTo>
                  <a:lnTo>
                    <a:pt x="6991" y="20382"/>
                  </a:lnTo>
                  <a:lnTo>
                    <a:pt x="7357" y="20049"/>
                  </a:lnTo>
                  <a:lnTo>
                    <a:pt x="7670" y="19495"/>
                  </a:lnTo>
                  <a:lnTo>
                    <a:pt x="8035" y="19052"/>
                  </a:lnTo>
                  <a:lnTo>
                    <a:pt x="8400" y="18498"/>
                  </a:lnTo>
                  <a:lnTo>
                    <a:pt x="8713" y="18166"/>
                  </a:lnTo>
                  <a:lnTo>
                    <a:pt x="9078" y="17612"/>
                  </a:lnTo>
                  <a:lnTo>
                    <a:pt x="9339" y="17280"/>
                  </a:lnTo>
                  <a:lnTo>
                    <a:pt x="9652" y="16837"/>
                  </a:lnTo>
                  <a:lnTo>
                    <a:pt x="10017" y="16505"/>
                  </a:lnTo>
                  <a:lnTo>
                    <a:pt x="10330" y="15951"/>
                  </a:lnTo>
                  <a:lnTo>
                    <a:pt x="10591" y="15618"/>
                  </a:lnTo>
                  <a:lnTo>
                    <a:pt x="11217" y="14511"/>
                  </a:lnTo>
                  <a:lnTo>
                    <a:pt x="11583" y="14178"/>
                  </a:lnTo>
                  <a:lnTo>
                    <a:pt x="11896" y="13846"/>
                  </a:lnTo>
                  <a:lnTo>
                    <a:pt x="12157" y="13292"/>
                  </a:lnTo>
                  <a:lnTo>
                    <a:pt x="12470" y="13071"/>
                  </a:lnTo>
                  <a:lnTo>
                    <a:pt x="12783" y="12628"/>
                  </a:lnTo>
                  <a:lnTo>
                    <a:pt x="13148" y="12295"/>
                  </a:lnTo>
                  <a:lnTo>
                    <a:pt x="13461" y="11963"/>
                  </a:lnTo>
                  <a:lnTo>
                    <a:pt x="16278" y="8308"/>
                  </a:lnTo>
                  <a:lnTo>
                    <a:pt x="16330" y="8197"/>
                  </a:lnTo>
                  <a:lnTo>
                    <a:pt x="16330" y="8086"/>
                  </a:lnTo>
                  <a:lnTo>
                    <a:pt x="16383" y="7975"/>
                  </a:lnTo>
                  <a:lnTo>
                    <a:pt x="16435" y="7975"/>
                  </a:lnTo>
                  <a:lnTo>
                    <a:pt x="21600" y="886"/>
                  </a:lnTo>
                  <a:lnTo>
                    <a:pt x="21026" y="886"/>
                  </a:lnTo>
                  <a:lnTo>
                    <a:pt x="20400" y="775"/>
                  </a:lnTo>
                  <a:lnTo>
                    <a:pt x="17478" y="775"/>
                  </a:lnTo>
                  <a:lnTo>
                    <a:pt x="16852" y="886"/>
                  </a:lnTo>
                  <a:lnTo>
                    <a:pt x="15913" y="443"/>
                  </a:lnTo>
                  <a:lnTo>
                    <a:pt x="15443" y="0"/>
                  </a:lnTo>
                  <a:lnTo>
                    <a:pt x="15339" y="111"/>
                  </a:lnTo>
                  <a:lnTo>
                    <a:pt x="15339" y="443"/>
                  </a:lnTo>
                  <a:lnTo>
                    <a:pt x="15443" y="554"/>
                  </a:lnTo>
                  <a:lnTo>
                    <a:pt x="15496" y="554"/>
                  </a:lnTo>
                  <a:lnTo>
                    <a:pt x="15548" y="665"/>
                  </a:lnTo>
                  <a:lnTo>
                    <a:pt x="15548" y="886"/>
                  </a:lnTo>
                  <a:lnTo>
                    <a:pt x="15496" y="997"/>
                  </a:lnTo>
                  <a:lnTo>
                    <a:pt x="15443" y="1329"/>
                  </a:lnTo>
                  <a:lnTo>
                    <a:pt x="15339" y="1440"/>
                  </a:lnTo>
                  <a:lnTo>
                    <a:pt x="15183" y="1440"/>
                  </a:lnTo>
                  <a:lnTo>
                    <a:pt x="15026" y="1329"/>
                  </a:lnTo>
                  <a:lnTo>
                    <a:pt x="14817" y="1108"/>
                  </a:lnTo>
                  <a:lnTo>
                    <a:pt x="14661" y="1329"/>
                  </a:lnTo>
                  <a:lnTo>
                    <a:pt x="14661" y="1883"/>
                  </a:lnTo>
                  <a:lnTo>
                    <a:pt x="14504" y="2326"/>
                  </a:lnTo>
                  <a:lnTo>
                    <a:pt x="14243" y="2326"/>
                  </a:lnTo>
                  <a:lnTo>
                    <a:pt x="14087" y="2215"/>
                  </a:lnTo>
                  <a:lnTo>
                    <a:pt x="12730" y="3988"/>
                  </a:lnTo>
                  <a:lnTo>
                    <a:pt x="12052" y="4985"/>
                  </a:lnTo>
                  <a:lnTo>
                    <a:pt x="10591" y="6978"/>
                  </a:lnTo>
                  <a:lnTo>
                    <a:pt x="9965" y="7975"/>
                  </a:lnTo>
                  <a:lnTo>
                    <a:pt x="9183" y="8972"/>
                  </a:lnTo>
                  <a:lnTo>
                    <a:pt x="8452" y="9858"/>
                  </a:lnTo>
                  <a:lnTo>
                    <a:pt x="7722" y="10855"/>
                  </a:lnTo>
                  <a:lnTo>
                    <a:pt x="6939" y="11742"/>
                  </a:lnTo>
                  <a:lnTo>
                    <a:pt x="5530" y="13403"/>
                  </a:lnTo>
                  <a:lnTo>
                    <a:pt x="5009" y="14068"/>
                  </a:lnTo>
                  <a:lnTo>
                    <a:pt x="4539" y="14732"/>
                  </a:lnTo>
                  <a:lnTo>
                    <a:pt x="3600" y="15840"/>
                  </a:lnTo>
                  <a:lnTo>
                    <a:pt x="3026" y="16505"/>
                  </a:lnTo>
                  <a:lnTo>
                    <a:pt x="2765" y="16948"/>
                  </a:lnTo>
                  <a:lnTo>
                    <a:pt x="2452" y="17391"/>
                  </a:lnTo>
                  <a:lnTo>
                    <a:pt x="2139" y="17723"/>
                  </a:lnTo>
                  <a:lnTo>
                    <a:pt x="1826" y="18166"/>
                  </a:lnTo>
                  <a:lnTo>
                    <a:pt x="1565" y="18498"/>
                  </a:lnTo>
                  <a:lnTo>
                    <a:pt x="1252" y="18942"/>
                  </a:lnTo>
                  <a:lnTo>
                    <a:pt x="730" y="19606"/>
                  </a:lnTo>
                  <a:lnTo>
                    <a:pt x="522" y="19938"/>
                  </a:lnTo>
                  <a:lnTo>
                    <a:pt x="365" y="20160"/>
                  </a:lnTo>
                  <a:lnTo>
                    <a:pt x="157" y="20382"/>
                  </a:lnTo>
                  <a:lnTo>
                    <a:pt x="0" y="20714"/>
                  </a:lnTo>
                  <a:lnTo>
                    <a:pt x="626" y="20935"/>
                  </a:lnTo>
                  <a:lnTo>
                    <a:pt x="1983" y="21157"/>
                  </a:lnTo>
                  <a:lnTo>
                    <a:pt x="4591" y="21157"/>
                  </a:lnTo>
                  <a:lnTo>
                    <a:pt x="5270" y="21268"/>
                  </a:lnTo>
                  <a:lnTo>
                    <a:pt x="553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57" name="Shape 557"/>
            <p:cNvSpPr/>
            <p:nvPr/>
          </p:nvSpPr>
          <p:spPr>
            <a:xfrm>
              <a:off x="713276" y="302785"/>
              <a:ext cx="6730" cy="67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0"/>
                  </a:lnTo>
                  <a:lnTo>
                    <a:pt x="21600" y="10800"/>
                  </a:lnTo>
                  <a:lnTo>
                    <a:pt x="10800" y="10800"/>
                  </a:lnTo>
                  <a:lnTo>
                    <a:pt x="10800" y="21600"/>
                  </a:lnTo>
                  <a:lnTo>
                    <a:pt x="0" y="21600"/>
                  </a:lnTo>
                  <a:lnTo>
                    <a:pt x="1080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58" name="Shape 558"/>
            <p:cNvSpPr/>
            <p:nvPr/>
          </p:nvSpPr>
          <p:spPr>
            <a:xfrm>
              <a:off x="760379" y="174942"/>
              <a:ext cx="10095" cy="100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257" y="16200"/>
                  </a:moveTo>
                  <a:lnTo>
                    <a:pt x="15429" y="5400"/>
                  </a:lnTo>
                  <a:lnTo>
                    <a:pt x="18514" y="5400"/>
                  </a:lnTo>
                  <a:lnTo>
                    <a:pt x="21600" y="0"/>
                  </a:lnTo>
                  <a:lnTo>
                    <a:pt x="0" y="21600"/>
                  </a:lnTo>
                  <a:lnTo>
                    <a:pt x="9257" y="162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59" name="Shape 559"/>
            <p:cNvSpPr/>
            <p:nvPr/>
          </p:nvSpPr>
          <p:spPr>
            <a:xfrm>
              <a:off x="800753" y="97564"/>
              <a:ext cx="10095" cy="67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sp>
          <p:nvSpPr>
            <p:cNvPr id="560" name="Shape 560"/>
            <p:cNvSpPr/>
            <p:nvPr/>
          </p:nvSpPr>
          <p:spPr>
            <a:xfrm>
              <a:off x="820941" y="84106"/>
              <a:ext cx="10094" cy="100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8514" y="8640"/>
                  </a:lnTo>
                  <a:lnTo>
                    <a:pt x="18514" y="4320"/>
                  </a:lnTo>
                  <a:lnTo>
                    <a:pt x="21600" y="0"/>
                  </a:lnTo>
                  <a:lnTo>
                    <a:pt x="18514" y="0"/>
                  </a:lnTo>
                  <a:lnTo>
                    <a:pt x="15429" y="8640"/>
                  </a:lnTo>
                  <a:lnTo>
                    <a:pt x="0" y="21600"/>
                  </a:lnTo>
                  <a:close/>
                </a:path>
              </a:pathLst>
            </a:custGeom>
            <a:solidFill>
              <a:srgbClr val="FFFFFF"/>
            </a:solidFill>
            <a:ln w="12700" cap="flat">
              <a:noFill/>
              <a:miter lim="400000"/>
            </a:ln>
            <a:effectLst/>
          </p:spPr>
          <p:txBody>
            <a:bodyPr wrap="square" lIns="0" tIns="0" rIns="0" bIns="0" numCol="1" anchor="t">
              <a:noAutofit/>
            </a:bodyPr>
            <a:lstStyle/>
            <a:p>
              <a:pPr lvl="0">
                <a:defRPr>
                  <a:solidFill>
                    <a:srgbClr val="000000"/>
                  </a:solidFill>
                </a:defRPr>
              </a:pPr>
            </a:p>
          </p:txBody>
        </p:sp>
      </p:grpSp>
      <p:pic>
        <p:nvPicPr>
          <p:cNvPr id="562" name="image44.pdf" descr="MCj02453110000[1]"/>
          <p:cNvPicPr/>
          <p:nvPr/>
        </p:nvPicPr>
        <p:blipFill>
          <a:blip r:embed="rId3">
            <a:extLst/>
          </a:blip>
          <a:stretch>
            <a:fillRect/>
          </a:stretch>
        </p:blipFill>
        <p:spPr>
          <a:xfrm>
            <a:off x="2667000" y="4267200"/>
            <a:ext cx="900113" cy="862013"/>
          </a:xfrm>
          <a:prstGeom prst="rect">
            <a:avLst/>
          </a:prstGeom>
          <a:ln w="12700">
            <a:miter lim="400000"/>
          </a:ln>
        </p:spPr>
      </p:pic>
      <p:pic>
        <p:nvPicPr>
          <p:cNvPr id="563" name="image45.jpg" descr="monopoly"/>
          <p:cNvPicPr/>
          <p:nvPr/>
        </p:nvPicPr>
        <p:blipFill>
          <a:blip r:embed="rId4">
            <a:extLst/>
          </a:blip>
          <a:stretch>
            <a:fillRect/>
          </a:stretch>
        </p:blipFill>
        <p:spPr>
          <a:xfrm>
            <a:off x="6172200" y="1295400"/>
            <a:ext cx="2263775" cy="2286000"/>
          </a:xfrm>
          <a:prstGeom prst="rect">
            <a:avLst/>
          </a:prstGeom>
          <a:ln w="12700">
            <a:miter lim="400000"/>
          </a:ln>
        </p:spPr>
      </p:pic>
    </p:spTree>
  </p:cSld>
  <p:clrMapOvr>
    <a:masterClrMapping/>
  </p:clrMapOvr>
  <p:transition spd="med" advClick="0" advTm="2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5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62" grpId="1"/>
    </p:bldLst>
  </p:timing>
</p:sld>
</file>

<file path=ppt/slides/slide6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5" name="Shape 565"/>
          <p:cNvSpPr/>
          <p:nvPr>
            <p:ph type="title"/>
          </p:nvPr>
        </p:nvSpPr>
        <p:spPr>
          <a:xfrm>
            <a:off x="381000" y="274638"/>
            <a:ext cx="8458200" cy="1143001"/>
          </a:xfrm>
          <a:prstGeom prst="rect">
            <a:avLst/>
          </a:prstGeom>
        </p:spPr>
        <p:txBody>
          <a:bodyPr/>
          <a:lstStyle/>
          <a:p>
            <a:pPr lvl="0">
              <a:defRPr sz="1800">
                <a:solidFill>
                  <a:srgbClr val="000000"/>
                </a:solidFill>
              </a:defRPr>
            </a:pPr>
            <a:r>
              <a:rPr sz="4800">
                <a:solidFill>
                  <a:srgbClr val="404040"/>
                </a:solidFill>
              </a:rPr>
              <a:t>He was a great man, but…</a:t>
            </a:r>
          </a:p>
        </p:txBody>
      </p:sp>
      <p:sp>
        <p:nvSpPr>
          <p:cNvPr id="566" name="Shape 566"/>
          <p:cNvSpPr/>
          <p:nvPr>
            <p:ph type="body" idx="1"/>
          </p:nvPr>
        </p:nvSpPr>
        <p:spPr>
          <a:xfrm>
            <a:off x="1524000" y="1905000"/>
            <a:ext cx="5867400" cy="3535363"/>
          </a:xfrm>
          <a:prstGeom prst="rect">
            <a:avLst/>
          </a:prstGeom>
        </p:spPr>
        <p:txBody>
          <a:bodyPr/>
          <a:lstStyle>
            <a:lvl1pPr marL="0" indent="0">
              <a:buSzTx/>
              <a:buNone/>
            </a:lvl1pPr>
          </a:lstStyle>
          <a:p>
            <a:pPr lvl="0">
              <a:defRPr sz="1800">
                <a:solidFill>
                  <a:srgbClr val="000000"/>
                </a:solidFill>
              </a:defRPr>
            </a:pPr>
            <a:r>
              <a:rPr sz="2400">
                <a:solidFill>
                  <a:srgbClr val="404040"/>
                </a:solidFill>
              </a:rPr>
              <a:t>…the one scenario he forgot to consider in his forecast, was the certainty of Death.</a:t>
            </a:r>
          </a:p>
        </p:txBody>
      </p:sp>
      <p:pic>
        <p:nvPicPr>
          <p:cNvPr id="567" name="image46.jpg" descr="funeral"/>
          <p:cNvPicPr/>
          <p:nvPr/>
        </p:nvPicPr>
        <p:blipFill>
          <a:blip r:embed="rId2">
            <a:extLst/>
          </a:blip>
          <a:stretch>
            <a:fillRect/>
          </a:stretch>
        </p:blipFill>
        <p:spPr>
          <a:xfrm>
            <a:off x="2362200" y="2997200"/>
            <a:ext cx="4267200" cy="3251200"/>
          </a:xfrm>
          <a:prstGeom prst="rect">
            <a:avLst/>
          </a:prstGeom>
          <a:ln w="12700">
            <a:miter lim="400000"/>
          </a:ln>
        </p:spPr>
      </p:pic>
      <p:sp>
        <p:nvSpPr>
          <p:cNvPr id="568" name="Shape 568"/>
          <p:cNvSpPr/>
          <p:nvPr/>
        </p:nvSpPr>
        <p:spPr>
          <a:xfrm>
            <a:off x="6248400" y="6400800"/>
            <a:ext cx="2667000" cy="3581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defRPr>
                <a:solidFill>
                  <a:srgbClr val="000000"/>
                </a:solidFill>
              </a:defRPr>
            </a:pPr>
            <a:r>
              <a:t>                    </a:t>
            </a:r>
            <a:r>
              <a:rPr sz="1200"/>
              <a:t>Copyright ©  2013</a:t>
            </a:r>
          </a:p>
        </p:txBody>
      </p:sp>
    </p:spTree>
  </p:cSld>
  <p:clrMapOvr>
    <a:masterClrMapping/>
  </p:clrMapOvr>
  <p:transition spd="med" advClick="1">
    <p:blinds dir="vert"/>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8" presetID="7" grpId="1" fill="hold">
                                  <p:stCondLst>
                                    <p:cond delay="2000"/>
                                  </p:stCondLst>
                                  <p:iterate type="el" backwards="0">
                                    <p:tmAbs val="0"/>
                                  </p:iterate>
                                  <p:childTnLst>
                                    <p:set>
                                      <p:cBhvr>
                                        <p:cTn id="6" fill="hold"/>
                                        <p:tgtEl>
                                          <p:spTgt spid="566">
                                            <p:bg/>
                                          </p:spTgt>
                                        </p:tgtEl>
                                        <p:attrNameLst>
                                          <p:attrName>style.visibility</p:attrName>
                                        </p:attrNameLst>
                                      </p:cBhvr>
                                      <p:to>
                                        <p:strVal val="visible"/>
                                      </p:to>
                                    </p:set>
                                    <p:anim calcmode="lin" valueType="num">
                                      <p:cBhvr>
                                        <p:cTn id="7" dur="2000" fill="hold"/>
                                        <p:tgtEl>
                                          <p:spTgt spid="566">
                                            <p:bg/>
                                          </p:spTgt>
                                        </p:tgtEl>
                                        <p:attrNameLst>
                                          <p:attrName>ppt_x</p:attrName>
                                        </p:attrNameLst>
                                      </p:cBhvr>
                                      <p:tavLst>
                                        <p:tav tm="0">
                                          <p:val>
                                            <p:strVal val="0-#ppt_w/2"/>
                                          </p:val>
                                        </p:tav>
                                        <p:tav tm="100000">
                                          <p:val>
                                            <p:strVal val="#ppt_x"/>
                                          </p:val>
                                        </p:tav>
                                      </p:tavLst>
                                    </p:anim>
                                    <p:anim calcmode="lin" valueType="num">
                                      <p:cBhvr>
                                        <p:cTn id="8" dur="2000" fill="hold"/>
                                        <p:tgtEl>
                                          <p:spTgt spid="566">
                                            <p:bg/>
                                          </p:spTgt>
                                        </p:tgtEl>
                                        <p:attrNameLst>
                                          <p:attrName>ppt_y</p:attrName>
                                        </p:attrNameLst>
                                      </p:cBhvr>
                                      <p:tavLst>
                                        <p:tav tm="0">
                                          <p:val>
                                            <p:strVal val="#ppt_y"/>
                                          </p:val>
                                        </p:tav>
                                        <p:tav tm="100000">
                                          <p:val>
                                            <p:strVal val="#ppt_y"/>
                                          </p:val>
                                        </p:tav>
                                      </p:tavLst>
                                    </p:anim>
                                  </p:childTnLst>
                                </p:cTn>
                              </p:par>
                              <p:par>
                                <p:cTn id="9" presetClass="entr" presetSubtype="8" presetID="7" grpId="1" fill="hold">
                                  <p:stCondLst>
                                    <p:cond delay="0"/>
                                  </p:stCondLst>
                                  <p:iterate type="el" backwards="0">
                                    <p:tmAbs val="0"/>
                                  </p:iterate>
                                  <p:childTnLst>
                                    <p:set>
                                      <p:cBhvr>
                                        <p:cTn id="10" fill="hold"/>
                                        <p:tgtEl>
                                          <p:spTgt spid="566">
                                            <p:txEl>
                                              <p:pRg st="0" end="0"/>
                                            </p:txEl>
                                          </p:spTgt>
                                        </p:tgtEl>
                                        <p:attrNameLst>
                                          <p:attrName>style.visibility</p:attrName>
                                        </p:attrNameLst>
                                      </p:cBhvr>
                                      <p:to>
                                        <p:strVal val="visible"/>
                                      </p:to>
                                    </p:set>
                                    <p:anim calcmode="lin" valueType="num">
                                      <p:cBhvr>
                                        <p:cTn id="11" dur="2000" fill="hold"/>
                                        <p:tgtEl>
                                          <p:spTgt spid="566">
                                            <p:txEl>
                                              <p:pRg st="0" end="0"/>
                                            </p:txEl>
                                          </p:spTgt>
                                        </p:tgtEl>
                                        <p:attrNameLst>
                                          <p:attrName>ppt_x</p:attrName>
                                        </p:attrNameLst>
                                      </p:cBhvr>
                                      <p:tavLst>
                                        <p:tav tm="0">
                                          <p:val>
                                            <p:strVal val="0-#ppt_w/2"/>
                                          </p:val>
                                        </p:tav>
                                        <p:tav tm="100000">
                                          <p:val>
                                            <p:strVal val="#ppt_x"/>
                                          </p:val>
                                        </p:tav>
                                      </p:tavLst>
                                    </p:anim>
                                    <p:anim calcmode="lin" valueType="num">
                                      <p:cBhvr>
                                        <p:cTn id="12" dur="2000" fill="hold"/>
                                        <p:tgtEl>
                                          <p:spTgt spid="56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566" grpId="1"/>
    </p:bldLst>
  </p:timing>
</p:sld>
</file>

<file path=ppt/slides/slide6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0" name="Shape 570"/>
          <p:cNvSpPr/>
          <p:nvPr/>
        </p:nvSpPr>
        <p:spPr>
          <a:xfrm>
            <a:off x="5638800" y="6119671"/>
            <a:ext cx="2895600"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571" name="Shape 571"/>
          <p:cNvSpPr/>
          <p:nvPr/>
        </p:nvSpPr>
        <p:spPr>
          <a:xfrm>
            <a:off x="533400" y="457200"/>
            <a:ext cx="8153400" cy="287680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marL="342900" indent="-342900">
              <a:spcBef>
                <a:spcPts val="1700"/>
              </a:spcBef>
              <a:defRPr>
                <a:solidFill>
                  <a:srgbClr val="000000"/>
                </a:solidFill>
              </a:defRPr>
            </a:pPr>
            <a:r>
              <a:rPr sz="6000">
                <a:solidFill>
                  <a:srgbClr val="993300"/>
                </a:solidFill>
              </a:rPr>
              <a:t>Death</a:t>
            </a:r>
            <a:r>
              <a:rPr sz="2800">
                <a:solidFill>
                  <a:srgbClr val="993300"/>
                </a:solidFill>
              </a:rPr>
              <a:t> is the </a:t>
            </a:r>
            <a:br>
              <a:rPr sz="2800">
                <a:solidFill>
                  <a:srgbClr val="993300"/>
                </a:solidFill>
              </a:rPr>
            </a:br>
            <a:r>
              <a:rPr sz="2800">
                <a:solidFill>
                  <a:srgbClr val="993300"/>
                </a:solidFill>
              </a:rPr>
              <a:t>      </a:t>
            </a:r>
            <a:r>
              <a:rPr sz="3600">
                <a:solidFill>
                  <a:srgbClr val="993300"/>
                </a:solidFill>
              </a:rPr>
              <a:t>last big move of your </a:t>
            </a:r>
            <a:br>
              <a:rPr sz="3600">
                <a:solidFill>
                  <a:srgbClr val="993300"/>
                </a:solidFill>
              </a:rPr>
            </a:br>
            <a:r>
              <a:rPr sz="2800">
                <a:solidFill>
                  <a:srgbClr val="993300"/>
                </a:solidFill>
              </a:rPr>
              <a:t>                                         </a:t>
            </a:r>
            <a:r>
              <a:rPr sz="7200">
                <a:solidFill>
                  <a:srgbClr val="993300"/>
                </a:solidFill>
              </a:rPr>
              <a:t>Life</a:t>
            </a:r>
            <a:r>
              <a:rPr sz="2800">
                <a:solidFill>
                  <a:srgbClr val="993300"/>
                </a:solidFill>
              </a:rPr>
              <a:t>.</a:t>
            </a:r>
          </a:p>
        </p:txBody>
      </p:sp>
      <p:pic>
        <p:nvPicPr>
          <p:cNvPr id="572" name="image47.pdf" descr="MCj01576510000[1]"/>
          <p:cNvPicPr/>
          <p:nvPr/>
        </p:nvPicPr>
        <p:blipFill>
          <a:blip r:embed="rId2">
            <a:extLst/>
          </a:blip>
          <a:stretch>
            <a:fillRect/>
          </a:stretch>
        </p:blipFill>
        <p:spPr>
          <a:xfrm flipH="1">
            <a:off x="685800" y="4343400"/>
            <a:ext cx="1447800" cy="1103313"/>
          </a:xfrm>
          <a:prstGeom prst="rect">
            <a:avLst/>
          </a:prstGeom>
          <a:ln w="12700">
            <a:miter lim="400000"/>
          </a:ln>
        </p:spPr>
      </p:pic>
      <p:pic>
        <p:nvPicPr>
          <p:cNvPr id="573" name="image48.gif"/>
          <p:cNvPicPr/>
          <p:nvPr/>
        </p:nvPicPr>
        <p:blipFill>
          <a:blip r:embed="rId3">
            <a:extLst/>
          </a:blip>
          <a:stretch>
            <a:fillRect/>
          </a:stretch>
        </p:blipFill>
        <p:spPr>
          <a:xfrm>
            <a:off x="5867400" y="3556000"/>
            <a:ext cx="2533650" cy="1987550"/>
          </a:xfrm>
          <a:prstGeom prst="rect">
            <a:avLst/>
          </a:prstGeom>
          <a:ln w="12700">
            <a:miter lim="400000"/>
          </a:ln>
        </p:spPr>
      </p:pic>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5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73" grpId="1"/>
    </p:bldLst>
  </p:timing>
</p:sld>
</file>

<file path=ppt/slides/slide6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5" name="Shape 575"/>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576" name="Shape 576"/>
          <p:cNvSpPr/>
          <p:nvPr/>
        </p:nvSpPr>
        <p:spPr>
          <a:xfrm>
            <a:off x="990600" y="1697771"/>
            <a:ext cx="7162800" cy="3520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600">
                <a:solidFill>
                  <a:srgbClr val="000000"/>
                </a:solidFill>
              </a:defRPr>
            </a:lvl1pPr>
          </a:lstStyle>
          <a:p>
            <a:pPr lvl="0">
              <a:defRPr sz="1800"/>
            </a:pPr>
            <a:r>
              <a:rPr sz="2600"/>
              <a:t>“provide unbiased, multi-generational, multidiscipline planning, across the board, investment, retirement, estate, business, and charitable advice and implementation, from an independent conservative/moderate but global investment prospective, enabling clients to meet and maintain material needs, instilling family values, and achieving financial goals and objectives, while making this world a better place.”</a:t>
            </a:r>
          </a:p>
        </p:txBody>
      </p:sp>
      <p:pic>
        <p:nvPicPr>
          <p:cNvPr id="577" name="image6.jpg" descr="logo_aatttp"/>
          <p:cNvPicPr/>
          <p:nvPr/>
        </p:nvPicPr>
        <p:blipFill>
          <a:blip r:embed="rId2">
            <a:extLst/>
          </a:blip>
          <a:stretch>
            <a:fillRect/>
          </a:stretch>
        </p:blipFill>
        <p:spPr>
          <a:xfrm>
            <a:off x="228600" y="304800"/>
            <a:ext cx="2514600" cy="1022350"/>
          </a:xfrm>
          <a:prstGeom prst="rect">
            <a:avLst/>
          </a:prstGeom>
          <a:ln w="12700">
            <a:miter lim="400000"/>
          </a:ln>
        </p:spPr>
      </p:pic>
      <p:sp>
        <p:nvSpPr>
          <p:cNvPr id="578" name="Shape 578"/>
          <p:cNvSpPr/>
          <p:nvPr>
            <p:ph type="title"/>
          </p:nvPr>
        </p:nvSpPr>
        <p:spPr>
          <a:xfrm>
            <a:off x="2971800" y="274638"/>
            <a:ext cx="5715000" cy="1143001"/>
          </a:xfrm>
          <a:prstGeom prst="rect">
            <a:avLst/>
          </a:prstGeom>
        </p:spPr>
        <p:txBody>
          <a:bodyPr/>
          <a:lstStyle>
            <a:lvl1pPr algn="l"/>
          </a:lstStyle>
          <a:p>
            <a:pPr lvl="0">
              <a:defRPr sz="1800">
                <a:solidFill>
                  <a:srgbClr val="000000"/>
                </a:solidFill>
              </a:defRPr>
            </a:pPr>
            <a:r>
              <a:rPr sz="4800">
                <a:solidFill>
                  <a:srgbClr val="404040"/>
                </a:solidFill>
              </a:rPr>
              <a:t>Mission Statement</a:t>
            </a:r>
          </a:p>
        </p:txBody>
      </p:sp>
    </p:spTree>
  </p:cSld>
  <p:clrMapOvr>
    <a:masterClrMapping/>
  </p:clrMapOvr>
  <p:transition spd="med" advClick="1"/>
</p:sld>
</file>

<file path=ppt/slides/slide6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0" name="Shape 580"/>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581" name="Shape 581"/>
          <p:cNvSpPr/>
          <p:nvPr/>
        </p:nvSpPr>
        <p:spPr>
          <a:xfrm>
            <a:off x="0" y="674687"/>
            <a:ext cx="9144000" cy="490538"/>
          </a:xfrm>
          <a:prstGeom prst="rect">
            <a:avLst/>
          </a:prstGeom>
          <a:solidFill>
            <a:srgbClr val="FFFFFF"/>
          </a:solidFill>
          <a:ln w="12700">
            <a:miter lim="400000"/>
          </a:ln>
        </p:spPr>
        <p:txBody>
          <a:bodyPr lIns="0" tIns="0" rIns="0" bIns="0" anchor="ctr"/>
          <a:lstStyle/>
          <a:p>
            <a:pPr lvl="0" algn="ctr">
              <a:defRPr>
                <a:solidFill>
                  <a:srgbClr val="000000"/>
                </a:solidFill>
              </a:defRPr>
            </a:pPr>
          </a:p>
        </p:txBody>
      </p:sp>
      <p:sp>
        <p:nvSpPr>
          <p:cNvPr id="582" name="Shape 582"/>
          <p:cNvSpPr/>
          <p:nvPr/>
        </p:nvSpPr>
        <p:spPr>
          <a:xfrm>
            <a:off x="327025" y="354013"/>
            <a:ext cx="8489950" cy="457201"/>
          </a:xfrm>
          <a:prstGeom prst="roundRect">
            <a:avLst>
              <a:gd name="adj" fmla="val 16667"/>
            </a:avLst>
          </a:prstGeom>
          <a:solidFill>
            <a:srgbClr val="993300"/>
          </a:solidFill>
          <a:ln w="12700">
            <a:miter lim="400000"/>
          </a:ln>
        </p:spPr>
        <p:txBody>
          <a:bodyPr lIns="0" tIns="0" rIns="0" bIns="0" anchor="ctr"/>
          <a:lstStyle/>
          <a:p>
            <a:pPr lvl="0" algn="ctr">
              <a:defRPr>
                <a:solidFill>
                  <a:srgbClr val="000000"/>
                </a:solidFill>
              </a:defRPr>
            </a:pPr>
          </a:p>
        </p:txBody>
      </p:sp>
      <p:sp>
        <p:nvSpPr>
          <p:cNvPr id="583" name="Shape 583"/>
          <p:cNvSpPr/>
          <p:nvPr/>
        </p:nvSpPr>
        <p:spPr>
          <a:xfrm>
            <a:off x="0" y="6053137"/>
            <a:ext cx="9144000" cy="804863"/>
          </a:xfrm>
          <a:prstGeom prst="rect">
            <a:avLst/>
          </a:prstGeom>
          <a:solidFill>
            <a:srgbClr val="FFFFFF"/>
          </a:solidFill>
          <a:ln w="12700">
            <a:miter lim="400000"/>
          </a:ln>
        </p:spPr>
        <p:txBody>
          <a:bodyPr lIns="0" tIns="0" rIns="0" bIns="0" anchor="ctr"/>
          <a:lstStyle/>
          <a:p>
            <a:pPr lvl="0" algn="ctr">
              <a:defRPr>
                <a:solidFill>
                  <a:srgbClr val="000000"/>
                </a:solidFill>
              </a:defRPr>
            </a:pPr>
          </a:p>
        </p:txBody>
      </p:sp>
      <p:sp>
        <p:nvSpPr>
          <p:cNvPr id="584" name="Shape 584"/>
          <p:cNvSpPr/>
          <p:nvPr>
            <p:ph type="body" idx="4294967295"/>
          </p:nvPr>
        </p:nvSpPr>
        <p:spPr>
          <a:xfrm>
            <a:off x="685800" y="1752600"/>
            <a:ext cx="7820025" cy="2597150"/>
          </a:xfrm>
          <a:prstGeom prst="rect">
            <a:avLst/>
          </a:prstGeom>
        </p:spPr>
        <p:txBody>
          <a:bodyPr/>
          <a:lstStyle/>
          <a:p>
            <a:pPr lvl="0" marL="0" indent="0" algn="ctr">
              <a:buSzTx/>
              <a:buNone/>
              <a:defRPr sz="1800">
                <a:solidFill>
                  <a:srgbClr val="000000"/>
                </a:solidFill>
              </a:defRPr>
            </a:pPr>
            <a:r>
              <a:rPr sz="3600">
                <a:solidFill>
                  <a:srgbClr val="404040"/>
                </a:solidFill>
              </a:rPr>
              <a:t>THE END</a:t>
            </a:r>
            <a:endParaRPr sz="3600">
              <a:solidFill>
                <a:srgbClr val="404040"/>
              </a:solidFill>
            </a:endParaRPr>
          </a:p>
          <a:p>
            <a:pPr lvl="0" marL="0" indent="0" algn="ctr">
              <a:buSzTx/>
              <a:buNone/>
              <a:defRPr sz="1800">
                <a:solidFill>
                  <a:srgbClr val="000000"/>
                </a:solidFill>
              </a:defRPr>
            </a:pPr>
            <a:r>
              <a:rPr sz="2800">
                <a:solidFill>
                  <a:srgbClr val="404040"/>
                </a:solidFill>
              </a:rPr>
              <a:t>Thank you for attending today’s session.</a:t>
            </a:r>
            <a:endParaRPr sz="2800">
              <a:solidFill>
                <a:srgbClr val="404040"/>
              </a:solidFill>
            </a:endParaRPr>
          </a:p>
          <a:p>
            <a:pPr lvl="0" marL="0" indent="0" algn="ctr">
              <a:buSzTx/>
              <a:buNone/>
              <a:defRPr sz="1800">
                <a:solidFill>
                  <a:srgbClr val="000000"/>
                </a:solidFill>
              </a:defRPr>
            </a:pPr>
            <a:r>
              <a:rPr sz="2800">
                <a:solidFill>
                  <a:srgbClr val="404040"/>
                </a:solidFill>
              </a:rPr>
              <a:t> Time for 40 Questions</a:t>
            </a:r>
          </a:p>
        </p:txBody>
      </p:sp>
      <p:sp>
        <p:nvSpPr>
          <p:cNvPr id="585" name="Shape 585"/>
          <p:cNvSpPr/>
          <p:nvPr/>
        </p:nvSpPr>
        <p:spPr>
          <a:xfrm>
            <a:off x="395288" y="5862637"/>
            <a:ext cx="8489951" cy="457201"/>
          </a:xfrm>
          <a:prstGeom prst="roundRect">
            <a:avLst>
              <a:gd name="adj" fmla="val 16667"/>
            </a:avLst>
          </a:prstGeom>
          <a:solidFill>
            <a:srgbClr val="993300"/>
          </a:solidFill>
          <a:ln w="12700">
            <a:miter lim="400000"/>
          </a:ln>
        </p:spPr>
        <p:txBody>
          <a:bodyPr lIns="0" tIns="0" rIns="0" bIns="0" anchor="ctr"/>
          <a:lstStyle/>
          <a:p>
            <a:pPr lvl="0" algn="ctr">
              <a:defRPr>
                <a:solidFill>
                  <a:srgbClr val="000000"/>
                </a:solidFill>
              </a:defRPr>
            </a:pPr>
          </a:p>
        </p:txBody>
      </p:sp>
    </p:spTree>
  </p:cSld>
  <p:clrMapOvr>
    <a:masterClrMapping/>
  </p:clrMapOvr>
  <p:transition spd="med" advClick="1">
    <p:dissolve/>
  </p:transition>
</p:sld>
</file>

<file path=ppt/slides/slide6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9" name="Shape 589"/>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590" name="Shape 590"/>
          <p:cNvSpPr/>
          <p:nvPr>
            <p:ph type="title" idx="4294967295"/>
          </p:nvPr>
        </p:nvSpPr>
        <p:spPr>
          <a:xfrm>
            <a:off x="304799" y="685800"/>
            <a:ext cx="8307390" cy="679450"/>
          </a:xfrm>
          <a:prstGeom prst="rect">
            <a:avLst/>
          </a:prstGeom>
        </p:spPr>
        <p:txBody>
          <a:bodyPr/>
          <a:lstStyle>
            <a:lvl1pPr defTabSz="859536">
              <a:defRPr sz="4041"/>
            </a:lvl1pPr>
          </a:lstStyle>
          <a:p>
            <a:pPr lvl="0">
              <a:defRPr sz="1800">
                <a:solidFill>
                  <a:srgbClr val="000000"/>
                </a:solidFill>
              </a:defRPr>
            </a:pPr>
            <a:r>
              <a:rPr sz="4041">
                <a:solidFill>
                  <a:srgbClr val="404040"/>
                </a:solidFill>
              </a:rPr>
              <a:t>Disclosures</a:t>
            </a:r>
          </a:p>
        </p:txBody>
      </p:sp>
      <p:sp>
        <p:nvSpPr>
          <p:cNvPr id="591" name="Shape 591"/>
          <p:cNvSpPr/>
          <p:nvPr>
            <p:ph type="body" idx="4294967295"/>
          </p:nvPr>
        </p:nvSpPr>
        <p:spPr>
          <a:xfrm>
            <a:off x="457200" y="1524000"/>
            <a:ext cx="8229600" cy="4525963"/>
          </a:xfrm>
          <a:prstGeom prst="rect">
            <a:avLst/>
          </a:prstGeom>
        </p:spPr>
        <p:txBody>
          <a:bodyPr/>
          <a:lstStyle/>
          <a:p>
            <a:pPr lvl="0" marL="0" indent="0">
              <a:defRPr sz="1800">
                <a:solidFill>
                  <a:srgbClr val="000000"/>
                </a:solidFill>
              </a:defRPr>
            </a:pPr>
            <a:r>
              <a:rPr>
                <a:solidFill>
                  <a:srgbClr val="404040"/>
                </a:solidFill>
              </a:rPr>
              <a:t>There are risks involved with investing including possible loss of principal.  This material represents an assessment of the market environment at a specific point in time and is not intended to be a forecast of future events, or a guarantee of future results. </a:t>
            </a:r>
            <a:endParaRPr>
              <a:solidFill>
                <a:srgbClr val="404040"/>
              </a:solidFill>
            </a:endParaRPr>
          </a:p>
          <a:p>
            <a:pPr lvl="0" marL="0" indent="0">
              <a:defRPr sz="1800">
                <a:solidFill>
                  <a:srgbClr val="000000"/>
                </a:solidFill>
              </a:defRPr>
            </a:pPr>
            <a:endParaRPr>
              <a:solidFill>
                <a:srgbClr val="404040"/>
              </a:solidFill>
            </a:endParaRPr>
          </a:p>
          <a:p>
            <a:pPr lvl="0" marL="0" indent="0">
              <a:defRPr sz="1800">
                <a:solidFill>
                  <a:srgbClr val="000000"/>
                </a:solidFill>
              </a:defRPr>
            </a:pPr>
            <a:r>
              <a:rPr>
                <a:solidFill>
                  <a:srgbClr val="404040"/>
                </a:solidFill>
              </a:rPr>
              <a:t>Index performance returns do not reflect any management fees, transaction costs or expenses. Indexes are unmanaged and one cannot invest directly in an index. Past performance does not guarantee future results. </a:t>
            </a:r>
          </a:p>
        </p:txBody>
      </p:sp>
    </p:spTree>
  </p:cSld>
  <p:clrMapOvr>
    <a:masterClrMapping/>
  </p:clrMapOvr>
  <p:transition spd="med" advClick="1">
    <p:dissolve/>
  </p:transition>
</p:sld>
</file>

<file path=ppt/slides/slide6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3" name="Shape 593"/>
          <p:cNvSpPr/>
          <p:nvPr/>
        </p:nvSpPr>
        <p:spPr>
          <a:xfrm>
            <a:off x="5958840" y="6368368"/>
            <a:ext cx="2895601" cy="2642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594" name="Shape 594"/>
          <p:cNvSpPr/>
          <p:nvPr>
            <p:ph type="title"/>
          </p:nvPr>
        </p:nvSpPr>
        <p:spPr>
          <a:xfrm>
            <a:off x="914400" y="0"/>
            <a:ext cx="7345361" cy="1339850"/>
          </a:xfrm>
          <a:prstGeom prst="rect">
            <a:avLst/>
          </a:prstGeom>
        </p:spPr>
        <p:txBody>
          <a:bodyPr/>
          <a:lstStyle/>
          <a:p>
            <a:pPr lvl="0" defTabSz="905255">
              <a:defRPr sz="1800">
                <a:solidFill>
                  <a:srgbClr val="000000"/>
                </a:solidFill>
              </a:defRPr>
            </a:pPr>
            <a:br>
              <a:rPr sz="4257">
                <a:solidFill>
                  <a:srgbClr val="404040"/>
                </a:solidFill>
              </a:rPr>
            </a:br>
            <a:r>
              <a:rPr sz="4257">
                <a:solidFill>
                  <a:srgbClr val="404040"/>
                </a:solidFill>
              </a:rPr>
              <a:t>Disclosure</a:t>
            </a:r>
          </a:p>
        </p:txBody>
      </p:sp>
      <p:sp>
        <p:nvSpPr>
          <p:cNvPr id="595" name="Shape 595"/>
          <p:cNvSpPr/>
          <p:nvPr>
            <p:ph type="body" idx="1"/>
          </p:nvPr>
        </p:nvSpPr>
        <p:spPr>
          <a:xfrm>
            <a:off x="900111" y="2133600"/>
            <a:ext cx="7345365" cy="3931922"/>
          </a:xfrm>
          <a:prstGeom prst="rect">
            <a:avLst/>
          </a:prstGeom>
        </p:spPr>
        <p:txBody>
          <a:bodyPr/>
          <a:lstStyle>
            <a:lvl1pPr>
              <a:buSzTx/>
              <a:buNone/>
              <a:defRPr sz="2200"/>
            </a:lvl1pPr>
          </a:lstStyle>
          <a:p>
            <a:pPr lvl="0">
              <a:defRPr sz="1800">
                <a:solidFill>
                  <a:srgbClr val="000000"/>
                </a:solidFill>
              </a:defRPr>
            </a:pPr>
            <a:r>
              <a:rPr sz="2200">
                <a:solidFill>
                  <a:srgbClr val="404040"/>
                </a:solidFill>
              </a:rPr>
              <a:t>    Neither Asset Accumulation, Protection, Preservation, and Transfer, LLC (AAPPT, LLC) nor Resource Horizons Group, L.L.C. provide legal or tax advice. John A. Cory is and attorney and CPA. He has a MBA with emphasis in taxation and previously attained the Certified Financial Planner designation. However,  the tax information contained herein is general and is not exhaustive by nature. Federal and state laws are complex and constantly changing.  You should always consult your own legal or tax professional for information concerning your individual situation.</a:t>
            </a:r>
          </a:p>
        </p:txBody>
      </p:sp>
    </p:spTree>
  </p:cSld>
  <p:clrMapOvr>
    <a:masterClrMapping/>
  </p:clrMapOvr>
  <p:transition spd="med" advClick="1"/>
</p:sld>
</file>

<file path=ppt/slides/slide6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7" name="Shape 597"/>
          <p:cNvSpPr/>
          <p:nvPr/>
        </p:nvSpPr>
        <p:spPr>
          <a:xfrm>
            <a:off x="5791200" y="6535372"/>
            <a:ext cx="2895600" cy="264256"/>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i="1" sz="1200">
                <a:solidFill>
                  <a:srgbClr val="000000"/>
                </a:solidFill>
                <a:latin typeface="Arial"/>
                <a:ea typeface="Arial"/>
                <a:cs typeface="Arial"/>
                <a:sym typeface="Arial"/>
              </a:defRPr>
            </a:lvl1pPr>
          </a:lstStyle>
          <a:p>
            <a:pPr lvl="0">
              <a:defRPr i="0" sz="1800"/>
            </a:pPr>
            <a:r>
              <a:rPr i="1" sz="1200"/>
              <a:t>Copyright ©  2013</a:t>
            </a:r>
          </a:p>
        </p:txBody>
      </p:sp>
      <p:sp>
        <p:nvSpPr>
          <p:cNvPr id="598" name="Shape 598"/>
          <p:cNvSpPr/>
          <p:nvPr>
            <p:ph type="title"/>
          </p:nvPr>
        </p:nvSpPr>
        <p:spPr>
          <a:xfrm>
            <a:off x="609600" y="1143000"/>
            <a:ext cx="8001000" cy="1470025"/>
          </a:xfrm>
          <a:prstGeom prst="rect">
            <a:avLst/>
          </a:prstGeom>
        </p:spPr>
        <p:txBody>
          <a:bodyPr lIns="0" tIns="0" rIns="0" bIns="0">
            <a:normAutofit fontScale="100000" lnSpcReduction="0"/>
          </a:bodyPr>
          <a:lstStyle/>
          <a:p>
            <a:pPr lvl="0" defTabSz="804672">
              <a:defRPr sz="1800">
                <a:solidFill>
                  <a:srgbClr val="000000"/>
                </a:solidFill>
              </a:defRPr>
            </a:pPr>
            <a:r>
              <a:rPr sz="3168">
                <a:solidFill>
                  <a:srgbClr val="404040"/>
                </a:solidFill>
              </a:rPr>
              <a:t>Asset Accumulation,</a:t>
            </a:r>
            <a:br>
              <a:rPr sz="3168">
                <a:solidFill>
                  <a:srgbClr val="404040"/>
                </a:solidFill>
              </a:rPr>
            </a:br>
            <a:r>
              <a:rPr sz="3168">
                <a:solidFill>
                  <a:srgbClr val="404040"/>
                </a:solidFill>
              </a:rPr>
              <a:t>Protection, Preservation, </a:t>
            </a:r>
            <a:br>
              <a:rPr sz="3168">
                <a:solidFill>
                  <a:srgbClr val="404040"/>
                </a:solidFill>
              </a:rPr>
            </a:br>
            <a:r>
              <a:rPr sz="3168">
                <a:solidFill>
                  <a:srgbClr val="404040"/>
                </a:solidFill>
              </a:rPr>
              <a:t>and Transfer, LLC</a:t>
            </a:r>
          </a:p>
        </p:txBody>
      </p:sp>
      <p:pic>
        <p:nvPicPr>
          <p:cNvPr id="599" name="image6.jpg" descr="logo_aatttp"/>
          <p:cNvPicPr/>
          <p:nvPr/>
        </p:nvPicPr>
        <p:blipFill>
          <a:blip r:embed="rId2">
            <a:extLst/>
          </a:blip>
          <a:stretch>
            <a:fillRect/>
          </a:stretch>
        </p:blipFill>
        <p:spPr>
          <a:xfrm>
            <a:off x="3352800" y="3352800"/>
            <a:ext cx="2514600" cy="1022350"/>
          </a:xfrm>
          <a:prstGeom prst="rect">
            <a:avLst/>
          </a:prstGeom>
          <a:ln w="12700">
            <a:miter lim="400000"/>
          </a:ln>
        </p:spPr>
      </p:pic>
      <p:sp>
        <p:nvSpPr>
          <p:cNvPr id="600" name="Shape 600"/>
          <p:cNvSpPr/>
          <p:nvPr/>
        </p:nvSpPr>
        <p:spPr>
          <a:xfrm>
            <a:off x="7086600" y="5638800"/>
            <a:ext cx="1295400" cy="3327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900"/>
              </a:spcBef>
              <a:defRPr sz="1600">
                <a:solidFill>
                  <a:srgbClr val="A80000"/>
                </a:solidFill>
              </a:defRPr>
            </a:lvl1pPr>
          </a:lstStyle>
          <a:p>
            <a:pPr lvl="0">
              <a:defRPr sz="1800">
                <a:solidFill>
                  <a:srgbClr val="000000"/>
                </a:solidFill>
              </a:defRPr>
            </a:pPr>
            <a:r>
              <a:rPr sz="1600">
                <a:solidFill>
                  <a:srgbClr val="A80000"/>
                </a:solidFill>
              </a:rPr>
              <a:t>Go Dawgs!</a:t>
            </a:r>
          </a:p>
        </p:txBody>
      </p:sp>
      <p:pic>
        <p:nvPicPr>
          <p:cNvPr id="601" name="image49.png"/>
          <p:cNvPicPr/>
          <p:nvPr/>
        </p:nvPicPr>
        <p:blipFill>
          <a:blip r:embed="rId3">
            <a:extLst/>
          </a:blip>
          <a:stretch>
            <a:fillRect/>
          </a:stretch>
        </p:blipFill>
        <p:spPr>
          <a:xfrm>
            <a:off x="8077200" y="5181600"/>
            <a:ext cx="304800" cy="304800"/>
          </a:xfrm>
          <a:prstGeom prst="rect">
            <a:avLst/>
          </a:prstGeom>
          <a:ln w="12700">
            <a:miter lim="400000"/>
          </a:ln>
        </p:spPr>
      </p:pic>
      <p:pic>
        <p:nvPicPr>
          <p:cNvPr id="602" name="image50.png" descr="logo_bulldog"/>
          <p:cNvPicPr/>
          <p:nvPr/>
        </p:nvPicPr>
        <p:blipFill>
          <a:blip r:embed="rId4">
            <a:extLst/>
          </a:blip>
          <a:stretch>
            <a:fillRect/>
          </a:stretch>
        </p:blipFill>
        <p:spPr>
          <a:xfrm>
            <a:off x="7162800" y="3886200"/>
            <a:ext cx="963613" cy="12954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4B5A60"/>
      </a:accent1>
      <a:accent2>
        <a:srgbClr val="9C5238"/>
      </a:accent2>
      <a:accent3>
        <a:srgbClr val="504539"/>
      </a:accent3>
      <a:accent4>
        <a:srgbClr val="C1AD79"/>
      </a:accent4>
      <a:accent5>
        <a:srgbClr val="667559"/>
      </a:accent5>
      <a:accent6>
        <a:srgbClr val="BAD6AD"/>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63500" dist="0" dir="0">
              <a:srgbClr val="000000">
                <a:alpha val="40000"/>
              </a:srgbClr>
            </a:outerShdw>
          </a:effectLst>
        </a:effectStyle>
        <a:effectStyle>
          <a:effectLst>
            <a:outerShdw sx="100000" sy="100000" kx="0" ky="0" algn="b" rotWithShape="0" blurRad="63500" dist="0" dir="0">
              <a:srgbClr val="000000">
                <a:alpha val="4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0" cap="flat">
          <a:solidFill>
            <a:srgbClr val="47565C"/>
          </a:solidFill>
          <a:prstDash val="solid"/>
          <a:bevel/>
        </a:ln>
        <a:effectLst>
          <a:outerShdw sx="100000" sy="100000" kx="0" ky="0" algn="b" rotWithShape="0" blurRad="63500" dist="0" dir="0">
            <a:srgbClr val="000000">
              <a:alpha val="40000"/>
            </a:srgbClr>
          </a:outerShdw>
        </a:effectLst>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FFFFFF"/>
            </a:solidFill>
            <a:effectLst/>
            <a:uFillTx/>
            <a:latin typeface="Calisto MT"/>
            <a:ea typeface="Calisto MT"/>
            <a:cs typeface="Calisto MT"/>
            <a:sym typeface="Calisto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0" cap="flat">
          <a:solidFill>
            <a:srgbClr val="47565C"/>
          </a:solidFill>
          <a:prstDash val="solid"/>
          <a:bevel/>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FFFFFF"/>
            </a:solidFill>
            <a:effectLst/>
            <a:uFillTx/>
            <a:latin typeface="Calisto MT"/>
            <a:ea typeface="Calisto MT"/>
            <a:cs typeface="Calisto MT"/>
            <a:sym typeface="Calisto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4B5A60"/>
      </a:accent1>
      <a:accent2>
        <a:srgbClr val="9C5238"/>
      </a:accent2>
      <a:accent3>
        <a:srgbClr val="504539"/>
      </a:accent3>
      <a:accent4>
        <a:srgbClr val="C1AD79"/>
      </a:accent4>
      <a:accent5>
        <a:srgbClr val="667559"/>
      </a:accent5>
      <a:accent6>
        <a:srgbClr val="BAD6AD"/>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63500" dist="0" dir="0">
              <a:srgbClr val="000000">
                <a:alpha val="40000"/>
              </a:srgbClr>
            </a:outerShdw>
          </a:effectLst>
        </a:effectStyle>
        <a:effectStyle>
          <a:effectLst>
            <a:outerShdw sx="100000" sy="100000" kx="0" ky="0" algn="b" rotWithShape="0" blurRad="63500" dist="0" dir="0">
              <a:srgbClr val="000000">
                <a:alpha val="4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0" cap="flat">
          <a:solidFill>
            <a:srgbClr val="47565C"/>
          </a:solidFill>
          <a:prstDash val="solid"/>
          <a:bevel/>
        </a:ln>
        <a:effectLst>
          <a:outerShdw sx="100000" sy="100000" kx="0" ky="0" algn="b" rotWithShape="0" blurRad="63500" dist="0" dir="0">
            <a:srgbClr val="000000">
              <a:alpha val="40000"/>
            </a:srgbClr>
          </a:outerShdw>
        </a:effectLst>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FFFFFF"/>
            </a:solidFill>
            <a:effectLst/>
            <a:uFillTx/>
            <a:latin typeface="Calisto MT"/>
            <a:ea typeface="Calisto MT"/>
            <a:cs typeface="Calisto MT"/>
            <a:sym typeface="Calisto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0" cap="flat">
          <a:solidFill>
            <a:srgbClr val="47565C"/>
          </a:solidFill>
          <a:prstDash val="solid"/>
          <a:bevel/>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FFFFFF"/>
            </a:solidFill>
            <a:effectLst/>
            <a:uFillTx/>
            <a:latin typeface="Calisto MT"/>
            <a:ea typeface="Calisto MT"/>
            <a:cs typeface="Calisto MT"/>
            <a:sym typeface="Calisto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